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2" r:id="rId9"/>
    <p:sldId id="263" r:id="rId10"/>
    <p:sldId id="288" r:id="rId11"/>
    <p:sldId id="264" r:id="rId12"/>
    <p:sldId id="285" r:id="rId13"/>
    <p:sldId id="289" r:id="rId14"/>
    <p:sldId id="290" r:id="rId15"/>
    <p:sldId id="293" r:id="rId16"/>
    <p:sldId id="308" r:id="rId17"/>
    <p:sldId id="324" r:id="rId18"/>
    <p:sldId id="294" r:id="rId19"/>
    <p:sldId id="267" r:id="rId20"/>
    <p:sldId id="295" r:id="rId21"/>
    <p:sldId id="296" r:id="rId22"/>
    <p:sldId id="297" r:id="rId23"/>
    <p:sldId id="298" r:id="rId24"/>
    <p:sldId id="299" r:id="rId25"/>
    <p:sldId id="269" r:id="rId26"/>
    <p:sldId id="300" r:id="rId27"/>
    <p:sldId id="306" r:id="rId28"/>
    <p:sldId id="307" r:id="rId29"/>
    <p:sldId id="271" r:id="rId30"/>
    <p:sldId id="309" r:id="rId31"/>
    <p:sldId id="310" r:id="rId32"/>
    <p:sldId id="301" r:id="rId33"/>
    <p:sldId id="302" r:id="rId34"/>
    <p:sldId id="303" r:id="rId35"/>
    <p:sldId id="304" r:id="rId36"/>
    <p:sldId id="311" r:id="rId37"/>
    <p:sldId id="312" r:id="rId38"/>
    <p:sldId id="313" r:id="rId39"/>
    <p:sldId id="323" r:id="rId40"/>
    <p:sldId id="314" r:id="rId41"/>
    <p:sldId id="315" r:id="rId42"/>
    <p:sldId id="316" r:id="rId43"/>
    <p:sldId id="317" r:id="rId44"/>
    <p:sldId id="278" r:id="rId45"/>
    <p:sldId id="318" r:id="rId46"/>
    <p:sldId id="319" r:id="rId47"/>
    <p:sldId id="320" r:id="rId48"/>
    <p:sldId id="321" r:id="rId49"/>
    <p:sldId id="322" r:id="rId50"/>
    <p:sldId id="284" r:id="rId51"/>
    <p:sldId id="280" r:id="rId52"/>
    <p:sldId id="291" r:id="rId53"/>
    <p:sldId id="281" r:id="rId54"/>
    <p:sldId id="292" r:id="rId55"/>
    <p:sldId id="305" r:id="rId56"/>
    <p:sldId id="326" r:id="rId57"/>
    <p:sldId id="327" r:id="rId58"/>
    <p:sldId id="328" r:id="rId59"/>
    <p:sldId id="329" r:id="rId60"/>
    <p:sldId id="330" r:id="rId61"/>
    <p:sldId id="331" r:id="rId62"/>
    <p:sldId id="33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B%D0%B5%D0%BF%D1%82%D0%B8%D0%BD" TargetMode="External"/><Relationship Id="rId7" Type="http://schemas.openxmlformats.org/officeDocument/2006/relationships/hyperlink" Target="http://ru.wikipedia.org/wiki/%D0%91%D1%80%D0%B0%D0%B4%D0%B8%D0%BA%D0%B8%D0%BD%D0%B8%D0%BD" TargetMode="External"/><Relationship Id="rId2" Type="http://schemas.openxmlformats.org/officeDocument/2006/relationships/hyperlink" Target="http://ru.wikipedia.org/wiki/%D0%9A%D0%B0%D0%BB%D1%8C%D1%86%D0%B8%D1%82%D0%BE%D0%BD%D0%B8%D0%BD" TargetMode="External"/><Relationship Id="rId1" Type="http://schemas.openxmlformats.org/officeDocument/2006/relationships/slideLayout" Target="../slideLayouts/slideLayout2.xml"/><Relationship Id="rId6" Type="http://schemas.openxmlformats.org/officeDocument/2006/relationships/hyperlink" Target="http://ru.wikipedia.org/wiki/%D0%A1%D0%B5%D1%80%D0%BE%D1%82%D0%BE%D0%BD%D0%B8%D0%BD" TargetMode="External"/><Relationship Id="rId5" Type="http://schemas.openxmlformats.org/officeDocument/2006/relationships/hyperlink" Target="http://ru.wikipedia.org/wiki/%D0%93%D0%B8%D1%81%D1%82%D0%B0%D0%BC%D0%B8%D0%BD" TargetMode="External"/><Relationship Id="rId4" Type="http://schemas.openxmlformats.org/officeDocument/2006/relationships/hyperlink" Target="http://ru.wikipedia.org/wiki/%D0%AD%D0%B9%D0%BA%D0%BE%D0%B7%D0%B0%D0%BD%D0%BE%D0%B8%D0%B4%D1%8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yshared.ru/slide/935629/" TargetMode="External"/><Relationship Id="rId2" Type="http://schemas.openxmlformats.org/officeDocument/2006/relationships/hyperlink" Target="http://stud24.ru/medicine/jendokrindk-zhjen-patofiziologiyasy/481231-1835622-page1.html" TargetMode="External"/><Relationship Id="rId1" Type="http://schemas.openxmlformats.org/officeDocument/2006/relationships/slideLayout" Target="../slideLayouts/slideLayout2.xml"/><Relationship Id="rId4" Type="http://schemas.openxmlformats.org/officeDocument/2006/relationships/hyperlink" Target="http://www.it-med.r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meduniver.com/" TargetMode="External"/><Relationship Id="rId2" Type="http://schemas.openxmlformats.org/officeDocument/2006/relationships/hyperlink" Target="http://www.wikipedia.ru/" TargetMode="External"/><Relationship Id="rId1" Type="http://schemas.openxmlformats.org/officeDocument/2006/relationships/slideLayout" Target="../slideLayouts/slideLayout2.xml"/><Relationship Id="rId4" Type="http://schemas.openxmlformats.org/officeDocument/2006/relationships/hyperlink" Target="http://www.morphology.dp.ua/"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60648"/>
            <a:ext cx="7560840" cy="6120679"/>
          </a:xfrm>
        </p:spPr>
        <p:txBody>
          <a:bodyPr>
            <a:noAutofit/>
          </a:bodyPr>
          <a:lstStyle/>
          <a:p>
            <a:pPr>
              <a:defRPr/>
            </a:pPr>
            <a:r>
              <a:rPr lang="kk-KZ" sz="2400">
                <a:cs typeface="Times New Roman" charset="0"/>
              </a:rPr>
              <a:t/>
            </a:r>
            <a:br>
              <a:rPr lang="kk-KZ" sz="240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t>
            </a:r>
            <a:br>
              <a:rPr lang="kk-KZ" sz="2400" dirty="0">
                <a:cs typeface="Times New Roman" charset="0"/>
              </a:rPr>
            </a:br>
            <a:endParaRPr lang="ru-RU" sz="2400" dirty="0"/>
          </a:p>
        </p:txBody>
      </p:sp>
      <p:sp>
        <p:nvSpPr>
          <p:cNvPr id="3" name="Подзаголовок 2"/>
          <p:cNvSpPr>
            <a:spLocks noGrp="1"/>
          </p:cNvSpPr>
          <p:nvPr>
            <p:ph type="subTitle" idx="1"/>
          </p:nvPr>
        </p:nvSpPr>
        <p:spPr>
          <a:xfrm>
            <a:off x="1691680" y="3101057"/>
            <a:ext cx="6616824" cy="1440160"/>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ЛЕКЦИЯ -5 Эндокринді жүйе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62263"/>
            <a:ext cx="3100415" cy="187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68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357422" y="428604"/>
            <a:ext cx="3571900" cy="12858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Бездер</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Скругленный прямоугольник 10"/>
          <p:cNvSpPr/>
          <p:nvPr/>
        </p:nvSpPr>
        <p:spPr>
          <a:xfrm>
            <a:off x="0" y="221455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Сыртқы</a:t>
            </a:r>
            <a:r>
              <a:rPr lang="kk-K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Скругленный прямоугольник 11"/>
          <p:cNvSpPr/>
          <p:nvPr/>
        </p:nvSpPr>
        <p:spPr>
          <a:xfrm>
            <a:off x="3000364" y="292893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Аралас</a:t>
            </a:r>
            <a:r>
              <a:rPr lang="kk-K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6072198" y="2214554"/>
            <a:ext cx="285752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Ішкі секреция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4" name="Стрелка вниз 13"/>
          <p:cNvSpPr/>
          <p:nvPr/>
        </p:nvSpPr>
        <p:spPr>
          <a:xfrm rot="2924333">
            <a:off x="1933809" y="1303536"/>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5" name="Стрелка вниз 14"/>
          <p:cNvSpPr/>
          <p:nvPr/>
        </p:nvSpPr>
        <p:spPr>
          <a:xfrm>
            <a:off x="4071934" y="185736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6" name="Стрелка вниз 15"/>
          <p:cNvSpPr/>
          <p:nvPr/>
        </p:nvSpPr>
        <p:spPr>
          <a:xfrm rot="18931323">
            <a:off x="5922304" y="131778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7" name="Скругленный прямоугольник 16"/>
          <p:cNvSpPr/>
          <p:nvPr/>
        </p:nvSpPr>
        <p:spPr>
          <a:xfrm>
            <a:off x="0" y="3643314"/>
            <a:ext cx="2714612" cy="235745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a:solidFill>
                  <a:schemeClr val="tx1"/>
                </a:solidFill>
                <a:latin typeface="Times New Roman" pitchFamily="18" charset="0"/>
                <a:cs typeface="Times New Roman" pitchFamily="18" charset="0"/>
              </a:rPr>
              <a:t>Тер, жас, сілекей, сүт, бауыр бездері</a:t>
            </a:r>
            <a:endParaRPr lang="ru-RU" sz="2800" b="1"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00364" y="4286256"/>
            <a:ext cx="2714612" cy="17859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a:solidFill>
                  <a:schemeClr val="tx1"/>
                </a:solidFill>
                <a:latin typeface="Times New Roman" pitchFamily="18" charset="0"/>
                <a:cs typeface="Times New Roman" pitchFamily="18" charset="0"/>
              </a:rPr>
              <a:t>Ұйқы, жыныс бездері</a:t>
            </a:r>
            <a:endParaRPr lang="ru-RU" sz="2800" b="1"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5929322" y="3500438"/>
            <a:ext cx="3214678" cy="292895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kk-KZ" sz="2800" b="1" dirty="0">
                <a:solidFill>
                  <a:schemeClr val="tx1"/>
                </a:solidFill>
                <a:latin typeface="Times New Roman" pitchFamily="18" charset="0"/>
                <a:cs typeface="Times New Roman" pitchFamily="18" charset="0"/>
              </a:rPr>
              <a:t>Гипофиз, қалқанша безі, қалқанша маңы, айырша(тимус), эпифиз, бүйрек үсті</a:t>
            </a:r>
            <a:endParaRPr lang="ru-RU" sz="2800" b="1" dirty="0">
              <a:solidFill>
                <a:schemeClr val="tx1"/>
              </a:solidFill>
              <a:latin typeface="Times New Roman" pitchFamily="18" charset="0"/>
              <a:cs typeface="Times New Roman"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634082"/>
          </a:xfrm>
        </p:spPr>
        <p:txBody>
          <a:bodyPr>
            <a:normAutofit/>
          </a:bodyPr>
          <a:lstStyle/>
          <a:p>
            <a:r>
              <a:rPr lang="kk-KZ" altLang="ru-RU" sz="2800" dirty="0">
                <a:effectLst>
                  <a:outerShdw blurRad="38100" dist="38100" dir="2700000" algn="tl">
                    <a:srgbClr val="000000">
                      <a:alpha val="43137"/>
                    </a:srgbClr>
                  </a:outerShdw>
                </a:effectLst>
                <a:latin typeface="Times New Roman" pitchFamily="18" charset="0"/>
                <a:cs typeface="Times New Roman" pitchFamily="18" charset="0"/>
              </a:rPr>
              <a:t>Ішкі секреция жүйесін 4 топқа бөлеміз:</a:t>
            </a:r>
            <a:endParaRPr lang="ru-RU" sz="28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124744"/>
            <a:ext cx="6779096" cy="4752529"/>
          </a:xfrm>
        </p:spPr>
        <p:txBody>
          <a:bodyPr>
            <a:normAutofit fontScale="62500" lnSpcReduction="20000"/>
          </a:bodyPr>
          <a:lstStyle/>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Орталық реттеуші құрылымдар: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-Гипаталамус</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-Гипофиз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-Эпифиз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Шеткері эндокриндік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-қалқанша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-қаланша маңы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-бүйрек үсті без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Аралас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-ұйқы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-гонадалар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-плацента</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Жекелеген гормон бөлуші жасушалар</a:t>
            </a:r>
            <a:r>
              <a:rPr lang="kk-KZ" dirty="0">
                <a:latin typeface="Times New Roman" panose="02020603050405020304" pitchFamily="18" charset="0"/>
                <a:cs typeface="Times New Roman" panose="02020603050405020304" pitchFamily="18" charset="0"/>
              </a:rPr>
              <a:t>:</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-Нейроэндокриндік</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АПУД жүйе</a:t>
            </a:r>
            <a:r>
              <a:rPr lang="ru-RU" dirty="0">
                <a:latin typeface="Times New Roman" panose="02020603050405020304" pitchFamily="18" charset="0"/>
                <a:cs typeface="Times New Roman" panose="02020603050405020304" pitchFamily="18" charset="0"/>
              </a:rPr>
              <a:t>)</a:t>
            </a:r>
            <a:endParaRPr lang="kk-KZ" dirty="0">
              <a:latin typeface="Times New Roman" panose="02020603050405020304" pitchFamily="18" charset="0"/>
              <a:cs typeface="Times New Roman" panose="02020603050405020304" pitchFamily="18" charset="0"/>
            </a:endParaRP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-жүйкелік емес эндокриноциттер</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701" y="1027553"/>
            <a:ext cx="2437194" cy="139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10958"/>
            <a:ext cx="2517824" cy="167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140968"/>
            <a:ext cx="2433836" cy="165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231" y="5085184"/>
            <a:ext cx="2763391" cy="1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60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88"/>
            <a:ext cx="8229600" cy="5967412"/>
          </a:xfrm>
        </p:spPr>
        <p:txBody>
          <a:bodyPr>
            <a:normAutofit lnSpcReduction="10000"/>
          </a:bodyPr>
          <a:lstStyle/>
          <a:p>
            <a:pPr algn="ctr" eaLnBrk="1" hangingPunct="1">
              <a:lnSpc>
                <a:spcPct val="80000"/>
              </a:lnSpc>
              <a:buFont typeface="Wingdings 2" pitchFamily="18" charset="2"/>
              <a:buNone/>
            </a:pPr>
            <a:r>
              <a:rPr lang="kk-KZ" b="1" i="1">
                <a:solidFill>
                  <a:srgbClr val="FF0000"/>
                </a:solidFill>
                <a:effectLst>
                  <a:outerShdw blurRad="38100" dist="38100" dir="2700000" algn="tl">
                    <a:srgbClr val="000000"/>
                  </a:outerShdw>
                </a:effectLst>
                <a:latin typeface="Times New Roman" pitchFamily="18" charset="0"/>
                <a:cs typeface="Times New Roman" pitchFamily="18" charset="0"/>
              </a:rPr>
              <a:t>Басқа да гормон өндіруші тіндер мен шашыраңқы эндокринді клеткалар</a:t>
            </a:r>
          </a:p>
          <a:p>
            <a:pPr algn="ctr" eaLnBrk="1" hangingPunct="1">
              <a:lnSpc>
                <a:spcPct val="80000"/>
              </a:lnSpc>
              <a:buFont typeface="Wingdings 2" pitchFamily="18" charset="2"/>
              <a:buNone/>
            </a:pPr>
            <a:endParaRPr lang="ru-RU" b="1" i="1">
              <a:solidFill>
                <a:srgbClr val="FF0000"/>
              </a:solidFill>
              <a:effectLst>
                <a:outerShdw blurRad="38100" dist="38100" dir="2700000" algn="tl">
                  <a:srgbClr val="000000"/>
                </a:outerShdw>
              </a:effectLst>
              <a:latin typeface="Times New Roman" pitchFamily="18" charset="0"/>
              <a:cs typeface="Times New Roman" pitchFamily="18" charset="0"/>
            </a:endParaRPr>
          </a:p>
          <a:p>
            <a:pPr algn="ctr" eaLnBrk="1" hangingPunct="1">
              <a:lnSpc>
                <a:spcPct val="80000"/>
              </a:lnSpc>
            </a:pPr>
            <a:r>
              <a:rPr lang="ru-RU" sz="2400" b="1">
                <a:latin typeface="Times New Roman" pitchFamily="18" charset="0"/>
                <a:cs typeface="Times New Roman" pitchFamily="18" charset="0"/>
              </a:rPr>
              <a:t>Қалқанша безінің с-клеткалары:</a:t>
            </a:r>
            <a:endParaRPr lang="ru-RU" sz="2000" b="1">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hlinkClick r:id="rId2" tooltip="Кальцитонин"/>
              </a:rPr>
              <a:t>Кальцитонин</a:t>
            </a:r>
            <a:r>
              <a:rPr lang="ru-RU" sz="2000">
                <a:solidFill>
                  <a:srgbClr val="FFC000"/>
                </a:solidFill>
                <a:latin typeface="Times New Roman" pitchFamily="18" charset="0"/>
                <a:cs typeface="Times New Roman" pitchFamily="18" charset="0"/>
              </a:rPr>
              <a:t>;</a:t>
            </a:r>
            <a:endParaRPr lang="ru-RU" sz="1700">
              <a:solidFill>
                <a:srgbClr val="FFC000"/>
              </a:solidFill>
              <a:latin typeface="Times New Roman" pitchFamily="18" charset="0"/>
              <a:cs typeface="Times New Roman" pitchFamily="18" charset="0"/>
            </a:endParaRPr>
          </a:p>
          <a:p>
            <a:pPr algn="ctr" eaLnBrk="1" hangingPunct="1">
              <a:lnSpc>
                <a:spcPct val="80000"/>
              </a:lnSpc>
            </a:pPr>
            <a:r>
              <a:rPr lang="ru-RU" sz="2400" b="1">
                <a:latin typeface="Times New Roman" pitchFamily="18" charset="0"/>
                <a:cs typeface="Times New Roman" pitchFamily="18" charset="0"/>
              </a:rPr>
              <a:t>Өкпе эпителийі: </a:t>
            </a:r>
            <a:endParaRPr lang="ru-RU" sz="2000" b="1">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rPr>
              <a:t>Шамамен барлық </a:t>
            </a:r>
            <a:r>
              <a:rPr lang="ru-RU" sz="2000" u="sng">
                <a:solidFill>
                  <a:srgbClr val="FFC000"/>
                </a:solidFill>
                <a:latin typeface="Times New Roman" pitchFamily="18" charset="0"/>
                <a:cs typeface="Times New Roman" pitchFamily="18" charset="0"/>
              </a:rPr>
              <a:t>нейропептидтер;</a:t>
            </a:r>
            <a:endParaRPr lang="ru-RU" sz="1700" u="sng">
              <a:solidFill>
                <a:srgbClr val="FFC000"/>
              </a:solidFill>
              <a:latin typeface="Times New Roman" pitchFamily="18" charset="0"/>
              <a:cs typeface="Times New Roman" pitchFamily="18" charset="0"/>
            </a:endParaRPr>
          </a:p>
          <a:p>
            <a:pPr algn="ctr" eaLnBrk="1" hangingPunct="1">
              <a:lnSpc>
                <a:spcPct val="80000"/>
              </a:lnSpc>
            </a:pPr>
            <a:r>
              <a:rPr lang="ru-RU" sz="2400">
                <a:solidFill>
                  <a:srgbClr val="FFC000"/>
                </a:solidFill>
                <a:latin typeface="Times New Roman" pitchFamily="18" charset="0"/>
                <a:cs typeface="Times New Roman" pitchFamily="18" charset="0"/>
              </a:rPr>
              <a:t>Май клеткалары: </a:t>
            </a:r>
            <a:endParaRPr lang="ru-RU" sz="2000">
              <a:solidFill>
                <a:srgbClr val="FFC000"/>
              </a:solidFill>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hlinkClick r:id="rId3" tooltip="Лептин"/>
              </a:rPr>
              <a:t>Лептин</a:t>
            </a:r>
            <a:r>
              <a:rPr lang="ru-RU" sz="2000">
                <a:solidFill>
                  <a:srgbClr val="FFC000"/>
                </a:solidFill>
                <a:latin typeface="Times New Roman" pitchFamily="18" charset="0"/>
                <a:cs typeface="Times New Roman" pitchFamily="18" charset="0"/>
              </a:rPr>
              <a:t>;</a:t>
            </a:r>
            <a:endParaRPr lang="ru-RU" sz="1700">
              <a:solidFill>
                <a:srgbClr val="FFC000"/>
              </a:solidFill>
              <a:latin typeface="Times New Roman" pitchFamily="18" charset="0"/>
              <a:cs typeface="Times New Roman" pitchFamily="18" charset="0"/>
            </a:endParaRPr>
          </a:p>
          <a:p>
            <a:pPr algn="ctr" eaLnBrk="1" hangingPunct="1">
              <a:lnSpc>
                <a:spcPct val="80000"/>
              </a:lnSpc>
            </a:pPr>
            <a:r>
              <a:rPr lang="ru-RU" sz="2400" b="1">
                <a:latin typeface="Times New Roman" pitchFamily="18" charset="0"/>
                <a:cs typeface="Times New Roman" pitchFamily="18" charset="0"/>
              </a:rPr>
              <a:t>Иммундық жүйе:</a:t>
            </a:r>
            <a:endParaRPr lang="ru-RU" sz="2000" b="1">
              <a:latin typeface="Times New Roman" pitchFamily="18" charset="0"/>
              <a:cs typeface="Times New Roman" pitchFamily="18" charset="0"/>
            </a:endParaRPr>
          </a:p>
          <a:p>
            <a:pPr lvl="1" algn="ctr" eaLnBrk="1" hangingPunct="1">
              <a:lnSpc>
                <a:spcPct val="80000"/>
              </a:lnSpc>
            </a:pPr>
            <a:r>
              <a:rPr lang="kk-KZ" sz="1700" u="sng">
                <a:solidFill>
                  <a:srgbClr val="FFC000"/>
                </a:solidFill>
                <a:latin typeface="Times New Roman" pitchFamily="18" charset="0"/>
                <a:cs typeface="Times New Roman" pitchFamily="18" charset="0"/>
              </a:rPr>
              <a:t>Айырша без гормондары;</a:t>
            </a:r>
            <a:endParaRPr lang="ru-RU" sz="1700" u="sng">
              <a:solidFill>
                <a:srgbClr val="FFC000"/>
              </a:solidFill>
              <a:latin typeface="Times New Roman" pitchFamily="18" charset="0"/>
              <a:cs typeface="Times New Roman" pitchFamily="18" charset="0"/>
            </a:endParaRPr>
          </a:p>
          <a:p>
            <a:pPr lvl="1" algn="ctr" eaLnBrk="1" hangingPunct="1">
              <a:lnSpc>
                <a:spcPct val="80000"/>
              </a:lnSpc>
            </a:pPr>
            <a:r>
              <a:rPr lang="ru-RU" sz="2000" u="sng">
                <a:solidFill>
                  <a:srgbClr val="FFC000"/>
                </a:solidFill>
                <a:latin typeface="Times New Roman" pitchFamily="18" charset="0"/>
                <a:cs typeface="Times New Roman" pitchFamily="18" charset="0"/>
              </a:rPr>
              <a:t>Цитокиндер;</a:t>
            </a:r>
            <a:endParaRPr lang="ru-RU" sz="1700" u="sng">
              <a:solidFill>
                <a:srgbClr val="FFC000"/>
              </a:solidFill>
              <a:latin typeface="Times New Roman" pitchFamily="18" charset="0"/>
              <a:cs typeface="Times New Roman" pitchFamily="18" charset="0"/>
            </a:endParaRPr>
          </a:p>
          <a:p>
            <a:pPr algn="ctr" eaLnBrk="1" hangingPunct="1">
              <a:lnSpc>
                <a:spcPct val="80000"/>
              </a:lnSpc>
            </a:pPr>
            <a:r>
              <a:rPr lang="kk-KZ" sz="2400" b="1">
                <a:latin typeface="Times New Roman" pitchFamily="18" charset="0"/>
                <a:cs typeface="Times New Roman" pitchFamily="18" charset="0"/>
              </a:rPr>
              <a:t>Тіндік гормондар немесе медиаторлар:</a:t>
            </a:r>
            <a:endParaRPr lang="ru-RU" sz="2000" b="1">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hlinkClick r:id="rId4" tooltip="Эйкозаноиды"/>
              </a:rPr>
              <a:t>Эйкозаноиды</a:t>
            </a:r>
            <a:r>
              <a:rPr lang="ru-RU" sz="2000">
                <a:solidFill>
                  <a:srgbClr val="FFC000"/>
                </a:solidFill>
                <a:latin typeface="Times New Roman" pitchFamily="18" charset="0"/>
                <a:cs typeface="Times New Roman" pitchFamily="18" charset="0"/>
              </a:rPr>
              <a:t>;</a:t>
            </a:r>
            <a:endParaRPr lang="ru-RU" sz="1700">
              <a:solidFill>
                <a:srgbClr val="FFC000"/>
              </a:solidFill>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hlinkClick r:id="rId5" tooltip="Гистамин"/>
              </a:rPr>
              <a:t>Гистамин</a:t>
            </a:r>
            <a:r>
              <a:rPr lang="ru-RU" sz="2000">
                <a:solidFill>
                  <a:srgbClr val="FFC000"/>
                </a:solidFill>
                <a:latin typeface="Times New Roman" pitchFamily="18" charset="0"/>
                <a:cs typeface="Times New Roman" pitchFamily="18" charset="0"/>
              </a:rPr>
              <a:t>;</a:t>
            </a:r>
            <a:endParaRPr lang="ru-RU" sz="1700">
              <a:solidFill>
                <a:srgbClr val="FFC000"/>
              </a:solidFill>
              <a:latin typeface="Times New Roman" pitchFamily="18" charset="0"/>
              <a:cs typeface="Times New Roman" pitchFamily="18" charset="0"/>
            </a:endParaRPr>
          </a:p>
          <a:p>
            <a:pPr lvl="1" algn="ctr" eaLnBrk="1" hangingPunct="1">
              <a:lnSpc>
                <a:spcPct val="80000"/>
              </a:lnSpc>
            </a:pPr>
            <a:r>
              <a:rPr lang="ru-RU" sz="2000">
                <a:solidFill>
                  <a:srgbClr val="FFC000"/>
                </a:solidFill>
                <a:latin typeface="Times New Roman" pitchFamily="18" charset="0"/>
                <a:cs typeface="Times New Roman" pitchFamily="18" charset="0"/>
                <a:hlinkClick r:id="rId6" tooltip="Серотонин"/>
              </a:rPr>
              <a:t>Серотонин</a:t>
            </a:r>
            <a:r>
              <a:rPr lang="ru-RU" sz="2000">
                <a:solidFill>
                  <a:srgbClr val="FFC000"/>
                </a:solidFill>
                <a:latin typeface="Times New Roman" pitchFamily="18" charset="0"/>
                <a:cs typeface="Times New Roman" pitchFamily="18" charset="0"/>
              </a:rPr>
              <a:t>;</a:t>
            </a:r>
            <a:endParaRPr lang="ru-RU" sz="1700">
              <a:solidFill>
                <a:srgbClr val="FFC000"/>
              </a:solidFill>
              <a:latin typeface="Times New Roman" pitchFamily="18" charset="0"/>
              <a:cs typeface="Times New Roman" pitchFamily="18" charset="0"/>
            </a:endParaRPr>
          </a:p>
          <a:p>
            <a:pPr lvl="1" algn="ctr" eaLnBrk="1" hangingPunct="1">
              <a:lnSpc>
                <a:spcPct val="80000"/>
              </a:lnSpc>
            </a:pPr>
            <a:r>
              <a:rPr lang="ru-RU">
                <a:solidFill>
                  <a:srgbClr val="FFC000"/>
                </a:solidFill>
                <a:latin typeface="Times New Roman" pitchFamily="18" charset="0"/>
                <a:cs typeface="Times New Roman" pitchFamily="18" charset="0"/>
                <a:hlinkClick r:id="rId7" tooltip="Брадикинин"/>
              </a:rPr>
              <a:t>Брадикинин</a:t>
            </a:r>
            <a:r>
              <a:rPr lang="ru-RU">
                <a:solidFill>
                  <a:srgbClr val="FFC000"/>
                </a:solidFill>
                <a:latin typeface="Times New Roman" pitchFamily="18" charset="0"/>
                <a:cs typeface="Times New Roman" pitchFamily="18" charset="0"/>
              </a:rPr>
              <a:t>.</a:t>
            </a:r>
            <a:endParaRPr lang="ru-RU" sz="2000">
              <a:solidFill>
                <a:srgbClr val="FFC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Овал 5"/>
          <p:cNvSpPr/>
          <p:nvPr/>
        </p:nvSpPr>
        <p:spPr>
          <a:xfrm>
            <a:off x="571472"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1</a:t>
            </a:r>
            <a:endParaRPr lang="ru-RU" sz="3200" dirty="0">
              <a:solidFill>
                <a:srgbClr val="FF0000"/>
              </a:solidFill>
              <a:latin typeface="Times New Roman" pitchFamily="18" charset="0"/>
              <a:cs typeface="Times New Roman" pitchFamily="18" charset="0"/>
            </a:endParaRPr>
          </a:p>
        </p:txBody>
      </p:sp>
      <p:sp>
        <p:nvSpPr>
          <p:cNvPr id="7" name="Овал 6"/>
          <p:cNvSpPr/>
          <p:nvPr/>
        </p:nvSpPr>
        <p:spPr>
          <a:xfrm>
            <a:off x="642910" y="3357562"/>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5</a:t>
            </a:r>
            <a:endParaRPr lang="ru-RU" sz="3200" dirty="0">
              <a:solidFill>
                <a:srgbClr val="FF0000"/>
              </a:solidFill>
              <a:latin typeface="Times New Roman" pitchFamily="18" charset="0"/>
              <a:cs typeface="Times New Roman" pitchFamily="18" charset="0"/>
            </a:endParaRPr>
          </a:p>
        </p:txBody>
      </p:sp>
      <p:sp>
        <p:nvSpPr>
          <p:cNvPr id="8" name="Овал 7"/>
          <p:cNvSpPr/>
          <p:nvPr/>
        </p:nvSpPr>
        <p:spPr>
          <a:xfrm>
            <a:off x="642910" y="200024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3</a:t>
            </a:r>
            <a:endParaRPr lang="ru-RU" sz="3200" dirty="0">
              <a:solidFill>
                <a:srgbClr val="FF0000"/>
              </a:solidFill>
              <a:latin typeface="Times New Roman" pitchFamily="18" charset="0"/>
              <a:cs typeface="Times New Roman" pitchFamily="18" charset="0"/>
            </a:endParaRPr>
          </a:p>
        </p:txBody>
      </p:sp>
      <p:sp>
        <p:nvSpPr>
          <p:cNvPr id="9" name="Овал 8"/>
          <p:cNvSpPr/>
          <p:nvPr/>
        </p:nvSpPr>
        <p:spPr>
          <a:xfrm>
            <a:off x="5786446" y="1928802"/>
            <a:ext cx="171451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4</a:t>
            </a:r>
            <a:endParaRPr lang="ru-RU" sz="3200" dirty="0">
              <a:solidFill>
                <a:srgbClr val="FF0000"/>
              </a:solidFill>
              <a:latin typeface="Times New Roman" pitchFamily="18" charset="0"/>
              <a:cs typeface="Times New Roman" pitchFamily="18" charset="0"/>
            </a:endParaRPr>
          </a:p>
        </p:txBody>
      </p:sp>
      <p:sp>
        <p:nvSpPr>
          <p:cNvPr id="10" name="Овал 9"/>
          <p:cNvSpPr/>
          <p:nvPr/>
        </p:nvSpPr>
        <p:spPr>
          <a:xfrm>
            <a:off x="6429388"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2</a:t>
            </a:r>
            <a:endParaRPr lang="ru-RU" sz="3200" dirty="0">
              <a:solidFill>
                <a:srgbClr val="FF0000"/>
              </a:solidFill>
              <a:latin typeface="Times New Roman" pitchFamily="18" charset="0"/>
              <a:cs typeface="Times New Roman" pitchFamily="18" charset="0"/>
            </a:endParaRPr>
          </a:p>
        </p:txBody>
      </p:sp>
      <p:sp>
        <p:nvSpPr>
          <p:cNvPr id="11" name="Овал 10"/>
          <p:cNvSpPr/>
          <p:nvPr/>
        </p:nvSpPr>
        <p:spPr>
          <a:xfrm>
            <a:off x="6000760" y="3500438"/>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7</a:t>
            </a:r>
            <a:endParaRPr lang="ru-RU" sz="3200" dirty="0">
              <a:solidFill>
                <a:srgbClr val="FF0000"/>
              </a:solidFill>
              <a:latin typeface="Times New Roman" pitchFamily="18" charset="0"/>
              <a:cs typeface="Times New Roman" pitchFamily="18" charset="0"/>
            </a:endParaRPr>
          </a:p>
        </p:txBody>
      </p:sp>
      <p:sp>
        <p:nvSpPr>
          <p:cNvPr id="12" name="Овал 11"/>
          <p:cNvSpPr/>
          <p:nvPr/>
        </p:nvSpPr>
        <p:spPr>
          <a:xfrm>
            <a:off x="500034" y="4857760"/>
            <a:ext cx="1785950"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6</a:t>
            </a:r>
            <a:endParaRPr lang="ru-RU" sz="3200" dirty="0">
              <a:solidFill>
                <a:srgbClr val="FF0000"/>
              </a:solidFill>
              <a:latin typeface="Times New Roman" pitchFamily="18" charset="0"/>
              <a:cs typeface="Times New Roman" pitchFamily="18" charset="0"/>
            </a:endParaRPr>
          </a:p>
        </p:txBody>
      </p:sp>
      <p:sp>
        <p:nvSpPr>
          <p:cNvPr id="13" name="Овал 12"/>
          <p:cNvSpPr/>
          <p:nvPr/>
        </p:nvSpPr>
        <p:spPr>
          <a:xfrm>
            <a:off x="6072198" y="4714884"/>
            <a:ext cx="1785950"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rgbClr val="FF0000"/>
                </a:solidFill>
                <a:latin typeface="Times New Roman" pitchFamily="18" charset="0"/>
                <a:cs typeface="Times New Roman" pitchFamily="18" charset="0"/>
              </a:rPr>
              <a:t>8</a:t>
            </a:r>
            <a:endParaRPr lang="ru-RU" sz="3200"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467600" cy="6259662"/>
          </a:xfrm>
        </p:spPr>
        <p:txBody>
          <a:bodyPr>
            <a:normAutofit/>
          </a:bodyPr>
          <a:lstStyle/>
          <a:p>
            <a:r>
              <a:rPr lang="ru-RU" sz="2200" b="1" dirty="0" err="1"/>
              <a:t>Ішкі</a:t>
            </a:r>
            <a:r>
              <a:rPr lang="ru-RU" sz="2200" b="1" dirty="0"/>
              <a:t> </a:t>
            </a:r>
            <a:r>
              <a:rPr lang="ru-RU" sz="2200" b="1" dirty="0" err="1"/>
              <a:t>сөлініс </a:t>
            </a:r>
            <a:r>
              <a:rPr lang="ru-RU" sz="2200" b="1" dirty="0"/>
              <a:t>(секреция) </a:t>
            </a:r>
            <a:r>
              <a:rPr lang="ru-RU" sz="2200" b="1" dirty="0" err="1"/>
              <a:t>бездері</a:t>
            </a:r>
            <a:r>
              <a:rPr lang="ru-RU" sz="2200" b="1" dirty="0"/>
              <a:t>:</a:t>
            </a:r>
            <a:endParaRPr lang="ru-RU" sz="2200" dirty="0"/>
          </a:p>
        </p:txBody>
      </p:sp>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285720" y="428604"/>
            <a:ext cx="8001056" cy="3214710"/>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i="1" dirty="0">
                <a:solidFill>
                  <a:srgbClr val="FF0000"/>
                </a:solidFill>
                <a:latin typeface="Times New Roman" pitchFamily="18" charset="0"/>
                <a:cs typeface="Times New Roman" pitchFamily="18" charset="0"/>
              </a:rPr>
              <a:t>Гормондар </a:t>
            </a:r>
            <a:r>
              <a:rPr lang="kk-KZ" dirty="0">
                <a:solidFill>
                  <a:schemeClr val="tx1"/>
                </a:solidFill>
                <a:latin typeface="Times New Roman" pitchFamily="18" charset="0"/>
                <a:cs typeface="Times New Roman" pitchFamily="18" charset="0"/>
              </a:rPr>
              <a:t>(гр.</a:t>
            </a:r>
            <a:r>
              <a:rPr lang="en-US" dirty="0" err="1">
                <a:solidFill>
                  <a:schemeClr val="tx1"/>
                </a:solidFill>
                <a:latin typeface="Times New Roman" pitchFamily="18" charset="0"/>
                <a:cs typeface="Times New Roman" pitchFamily="18" charset="0"/>
              </a:rPr>
              <a:t>hormae</a:t>
            </a:r>
            <a:r>
              <a:rPr lang="en-US"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 қоздырамын, қозғалысқа келтіремін) – ішкі секреция бездерінен бөлінетін сұйықтық. Бұл органикалық қосылыстар.</a:t>
            </a:r>
          </a:p>
          <a:p>
            <a:pPr algn="ctr"/>
            <a:r>
              <a:rPr lang="kk-KZ" dirty="0">
                <a:solidFill>
                  <a:schemeClr val="tx1"/>
                </a:solidFill>
                <a:latin typeface="Times New Roman" pitchFamily="18" charset="0"/>
                <a:cs typeface="Times New Roman" pitchFamily="18" charset="0"/>
              </a:rPr>
              <a:t>Қызметі:</a:t>
            </a:r>
          </a:p>
          <a:p>
            <a:pPr marL="342900" indent="-342900" algn="ctr">
              <a:buAutoNum type="arabicPeriod"/>
            </a:pPr>
            <a:r>
              <a:rPr lang="kk-KZ" dirty="0">
                <a:solidFill>
                  <a:schemeClr val="tx1"/>
                </a:solidFill>
                <a:latin typeface="Times New Roman" pitchFamily="18" charset="0"/>
                <a:cs typeface="Times New Roman" pitchFamily="18" charset="0"/>
              </a:rPr>
              <a:t>Зат алмасу процесін реттейді;</a:t>
            </a:r>
          </a:p>
          <a:p>
            <a:pPr marL="342900" indent="-342900" algn="ctr">
              <a:buAutoNum type="arabicPeriod"/>
            </a:pPr>
            <a:r>
              <a:rPr lang="kk-KZ" dirty="0">
                <a:solidFill>
                  <a:schemeClr val="tx1"/>
                </a:solidFill>
                <a:latin typeface="Times New Roman" pitchFamily="18" charset="0"/>
                <a:cs typeface="Times New Roman" pitchFamily="18" charset="0"/>
              </a:rPr>
              <a:t>Өсуі мен дамуын реттейді;</a:t>
            </a:r>
          </a:p>
          <a:p>
            <a:pPr marL="342900" indent="-342900" algn="ctr">
              <a:buAutoNum type="arabicPeriod"/>
            </a:pPr>
            <a:r>
              <a:rPr lang="kk-KZ" dirty="0">
                <a:solidFill>
                  <a:schemeClr val="tx1"/>
                </a:solidFill>
                <a:latin typeface="Times New Roman" pitchFamily="18" charset="0"/>
                <a:cs typeface="Times New Roman" pitchFamily="18" charset="0"/>
              </a:rPr>
              <a:t>Организмдегі физиологиялық процестерді үдетеді </a:t>
            </a:r>
            <a:endParaRPr lang="ru-RU"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357158" y="4214818"/>
            <a:ext cx="8072494"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Times New Roman" pitchFamily="18" charset="0"/>
                <a:cs typeface="Times New Roman" pitchFamily="18" charset="0"/>
              </a:rPr>
              <a:t>Ішкі секреция бездерінің қызметін реттейтін орталық аралық мидағы  - </a:t>
            </a:r>
            <a:r>
              <a:rPr lang="kk-KZ" sz="2400" b="1" i="1" dirty="0">
                <a:solidFill>
                  <a:schemeClr val="tx1"/>
                </a:solidFill>
                <a:latin typeface="Times New Roman" pitchFamily="18" charset="0"/>
                <a:cs typeface="Times New Roman" pitchFamily="18" charset="0"/>
              </a:rPr>
              <a:t>гипоталамус.</a:t>
            </a:r>
            <a:endParaRPr lang="ru-RU" b="1" i="1" dirty="0">
              <a:solidFill>
                <a:schemeClr val="tx1"/>
              </a:solidFill>
              <a:latin typeface="Times New Roman" pitchFamily="18" charset="0"/>
              <a:cs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00034" y="571480"/>
            <a:ext cx="72866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Гормондарының қызметі: </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Қандағы фосфор және кальций тұздарының мөлшерін реттейді.</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Ішекте кальцийдің сіңуін және кальцийдің бүйректерде кері сіңуін қамтамасыз етеді.</a:t>
            </a:r>
          </a:p>
          <a:p>
            <a:pPr marL="0" marR="0" lvl="0" indent="0" algn="just" defTabSz="914400" rtl="0" eaLnBrk="0" fontAlgn="base" latinLnBrk="0" hangingPunct="0">
              <a:lnSpc>
                <a:spcPct val="100000"/>
              </a:lnSpc>
              <a:spcBef>
                <a:spcPct val="0"/>
              </a:spcBef>
              <a:spcAft>
                <a:spcPct val="0"/>
              </a:spcAft>
              <a:buClrTx/>
              <a:buSzTx/>
              <a:buFontTx/>
              <a:buNone/>
              <a:tabLst/>
            </a:pPr>
            <a:r>
              <a:rPr lang="kk-KZ" sz="3200" dirty="0">
                <a:latin typeface="Times New Roman" pitchFamily="18" charset="0"/>
                <a:cs typeface="Times New Roman" pitchFamily="18" charset="0"/>
              </a:rPr>
              <a:t>3. Паратгормонның әсерінен олар қанға өтеді.</a:t>
            </a:r>
            <a:endParaRPr kumimoji="0" lang="kk-KZ"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3024336" cy="648072"/>
          </a:xfrm>
        </p:spPr>
        <p:txBody>
          <a:bodyPr>
            <a:normAutofit fontScale="90000"/>
          </a:bodyPr>
          <a:lstStyle/>
          <a:p>
            <a:r>
              <a:rPr lang="kk-KZ" dirty="0">
                <a:effectLst>
                  <a:outerShdw blurRad="38100" dist="38100" dir="2700000" algn="tl">
                    <a:srgbClr val="000000">
                      <a:alpha val="43137"/>
                    </a:srgbClr>
                  </a:outerShdw>
                </a:effectLst>
              </a:rPr>
              <a:t>Гипоталамус</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67944" y="260648"/>
            <a:ext cx="5076056" cy="6840760"/>
          </a:xfrm>
        </p:spPr>
        <p:txBody>
          <a:bodyPr>
            <a:normAutofit fontScale="62500" lnSpcReduction="20000"/>
          </a:bodyPr>
          <a:lstStyle/>
          <a:p>
            <a:pPr marL="0" indent="0">
              <a:buNone/>
            </a:pPr>
            <a:r>
              <a:rPr lang="ru-RU" dirty="0"/>
              <a:t>   </a:t>
            </a:r>
            <a:r>
              <a:rPr lang="ru-RU" dirty="0" err="1"/>
              <a:t>Гипоталамустың</a:t>
            </a:r>
            <a:r>
              <a:rPr lang="ru-RU" dirty="0"/>
              <a:t> </a:t>
            </a:r>
            <a:r>
              <a:rPr lang="ru-RU" dirty="0" err="1"/>
              <a:t>түзетін</a:t>
            </a:r>
            <a:r>
              <a:rPr lang="ru-RU" dirty="0"/>
              <a:t> </a:t>
            </a:r>
            <a:r>
              <a:rPr lang="ru-RU" dirty="0" err="1"/>
              <a:t>зат</a:t>
            </a:r>
            <a:r>
              <a:rPr lang="kk-KZ" dirty="0"/>
              <a:t>т</a:t>
            </a:r>
            <a:r>
              <a:rPr lang="ru-RU" dirty="0"/>
              <a:t>ары </a:t>
            </a:r>
            <a:r>
              <a:rPr lang="ru-RU" dirty="0" err="1"/>
              <a:t>прогормо</a:t>
            </a:r>
            <a:r>
              <a:rPr lang="kk-KZ" dirty="0"/>
              <a:t>н</a:t>
            </a:r>
            <a:r>
              <a:rPr lang="ru-RU" dirty="0"/>
              <a:t> </a:t>
            </a:r>
            <a:r>
              <a:rPr lang="ru-RU" dirty="0" err="1"/>
              <a:t>болып</a:t>
            </a:r>
            <a:r>
              <a:rPr lang="ru-RU" dirty="0"/>
              <a:t> </a:t>
            </a:r>
            <a:r>
              <a:rPr lang="ru-RU" dirty="0" err="1"/>
              <a:t>саналады</a:t>
            </a:r>
            <a:r>
              <a:rPr lang="ru-RU" dirty="0"/>
              <a:t>. </a:t>
            </a:r>
            <a:r>
              <a:rPr lang="ru-RU" dirty="0" err="1"/>
              <a:t>Гипофиздің</a:t>
            </a:r>
            <a:r>
              <a:rPr lang="ru-RU" dirty="0"/>
              <a:t> </a:t>
            </a:r>
            <a:r>
              <a:rPr lang="ru-RU" dirty="0" err="1"/>
              <a:t>артқы</a:t>
            </a:r>
            <a:r>
              <a:rPr lang="ru-RU" dirty="0"/>
              <a:t> </a:t>
            </a:r>
            <a:r>
              <a:rPr lang="ru-RU" dirty="0" err="1"/>
              <a:t>бөлімінде</a:t>
            </a:r>
            <a:r>
              <a:rPr lang="ru-RU" dirty="0"/>
              <a:t> </a:t>
            </a:r>
            <a:r>
              <a:rPr lang="ru-RU" dirty="0" err="1"/>
              <a:t>олар</a:t>
            </a:r>
            <a:r>
              <a:rPr lang="ru-RU" dirty="0"/>
              <a:t> </a:t>
            </a:r>
            <a:r>
              <a:rPr lang="ru-RU" dirty="0" err="1"/>
              <a:t>әбден</a:t>
            </a:r>
            <a:r>
              <a:rPr lang="ru-RU" dirty="0"/>
              <a:t> </a:t>
            </a:r>
            <a:r>
              <a:rPr lang="ru-RU" dirty="0" err="1"/>
              <a:t>жетіліп</a:t>
            </a:r>
            <a:r>
              <a:rPr lang="ru-RU" dirty="0"/>
              <a:t> </a:t>
            </a:r>
            <a:r>
              <a:rPr lang="ru-RU" dirty="0" err="1"/>
              <a:t>гормонға</a:t>
            </a:r>
            <a:r>
              <a:rPr lang="ru-RU" dirty="0"/>
              <a:t> </a:t>
            </a:r>
            <a:r>
              <a:rPr lang="ru-RU" dirty="0" err="1"/>
              <a:t>айналады</a:t>
            </a:r>
            <a:r>
              <a:rPr lang="ru-RU" dirty="0"/>
              <a:t>. </a:t>
            </a:r>
            <a:r>
              <a:rPr lang="ru-RU" dirty="0" err="1"/>
              <a:t>Виллизи</a:t>
            </a:r>
            <a:r>
              <a:rPr lang="ru-RU" dirty="0"/>
              <a:t> </a:t>
            </a:r>
            <a:r>
              <a:rPr lang="ru-RU" dirty="0" err="1"/>
              <a:t>шеңберінен</a:t>
            </a:r>
            <a:r>
              <a:rPr lang="ru-RU" dirty="0"/>
              <a:t> </a:t>
            </a:r>
            <a:r>
              <a:rPr lang="ru-RU" dirty="0" err="1"/>
              <a:t>тарайтын</a:t>
            </a:r>
            <a:r>
              <a:rPr lang="ru-RU" dirty="0"/>
              <a:t> </a:t>
            </a:r>
            <a:r>
              <a:rPr lang="ru-RU" dirty="0" err="1"/>
              <a:t>жоғарғы</a:t>
            </a:r>
            <a:r>
              <a:rPr lang="ru-RU" dirty="0"/>
              <a:t> гипофиз </a:t>
            </a:r>
            <a:r>
              <a:rPr lang="ru-RU" dirty="0" err="1"/>
              <a:t>артериясы</a:t>
            </a:r>
            <a:r>
              <a:rPr lang="ru-RU" dirty="0"/>
              <a:t> </a:t>
            </a:r>
            <a:r>
              <a:rPr lang="ru-RU" dirty="0" err="1"/>
              <a:t>алдымен</a:t>
            </a:r>
            <a:r>
              <a:rPr lang="ru-RU" dirty="0"/>
              <a:t> </a:t>
            </a:r>
            <a:r>
              <a:rPr lang="ru-RU" dirty="0" err="1"/>
              <a:t>ілмектер</a:t>
            </a:r>
            <a:r>
              <a:rPr lang="ru-RU" dirty="0"/>
              <a:t> мен </a:t>
            </a:r>
            <a:r>
              <a:rPr lang="ru-RU" dirty="0" err="1"/>
              <a:t>түйіндерден</a:t>
            </a:r>
            <a:r>
              <a:rPr lang="ru-RU" dirty="0"/>
              <a:t> т</a:t>
            </a:r>
            <a:r>
              <a:rPr lang="kk-KZ" dirty="0"/>
              <a:t>ұ</a:t>
            </a:r>
            <a:r>
              <a:rPr lang="ru-RU" dirty="0" err="1"/>
              <a:t>ратын</a:t>
            </a:r>
            <a:r>
              <a:rPr lang="ru-RU" dirty="0"/>
              <a:t> </a:t>
            </a:r>
            <a:r>
              <a:rPr lang="ru-RU" dirty="0" err="1"/>
              <a:t>алғашқы</a:t>
            </a:r>
            <a:r>
              <a:rPr lang="ru-RU" dirty="0"/>
              <a:t> </a:t>
            </a:r>
            <a:r>
              <a:rPr lang="ru-RU" dirty="0" err="1"/>
              <a:t>капиллярлы</a:t>
            </a:r>
            <a:r>
              <a:rPr lang="ru-RU" dirty="0"/>
              <a:t> </a:t>
            </a:r>
            <a:r>
              <a:rPr lang="ru-RU" dirty="0" err="1"/>
              <a:t>торды</a:t>
            </a:r>
            <a:r>
              <a:rPr lang="ru-RU" dirty="0"/>
              <a:t> </a:t>
            </a:r>
            <a:r>
              <a:rPr lang="ru-RU" dirty="0" err="1"/>
              <a:t>түзеді</a:t>
            </a:r>
            <a:r>
              <a:rPr lang="ru-RU" dirty="0"/>
              <a:t>. Б</a:t>
            </a:r>
            <a:r>
              <a:rPr lang="kk-KZ" dirty="0"/>
              <a:t>ұ</a:t>
            </a:r>
            <a:r>
              <a:rPr lang="ru-RU" dirty="0"/>
              <a:t>л </a:t>
            </a:r>
            <a:r>
              <a:rPr lang="ru-RU" dirty="0" err="1"/>
              <a:t>торға</a:t>
            </a:r>
            <a:r>
              <a:rPr lang="ru-RU" dirty="0"/>
              <a:t> </a:t>
            </a:r>
            <a:r>
              <a:rPr lang="ru-RU" dirty="0" err="1"/>
              <a:t>гипоталамусты</a:t>
            </a:r>
            <a:r>
              <a:rPr lang="kk-KZ" dirty="0"/>
              <a:t>ң</a:t>
            </a:r>
            <a:r>
              <a:rPr lang="ru-RU" dirty="0"/>
              <a:t> </a:t>
            </a:r>
            <a:r>
              <a:rPr lang="ru-RU" dirty="0" err="1"/>
              <a:t>нейросекрециялық</a:t>
            </a:r>
            <a:r>
              <a:rPr lang="ru-RU" dirty="0"/>
              <a:t> </a:t>
            </a:r>
            <a:r>
              <a:rPr lang="ru-RU" dirty="0" err="1"/>
              <a:t>жасушалары</a:t>
            </a:r>
            <a:r>
              <a:rPr lang="ru-RU" dirty="0"/>
              <a:t> </a:t>
            </a:r>
            <a:r>
              <a:rPr lang="ru-RU" dirty="0" err="1"/>
              <a:t>келіп</a:t>
            </a:r>
            <a:r>
              <a:rPr lang="ru-RU" dirty="0"/>
              <a:t>, </a:t>
            </a:r>
            <a:r>
              <a:rPr lang="kk-KZ" dirty="0"/>
              <a:t>ұ</a:t>
            </a:r>
            <a:r>
              <a:rPr lang="ru-RU" dirty="0" err="1"/>
              <a:t>штары</a:t>
            </a:r>
            <a:r>
              <a:rPr lang="ru-RU" dirty="0"/>
              <a:t> </a:t>
            </a:r>
            <a:r>
              <a:rPr lang="ru-RU" dirty="0" err="1"/>
              <a:t>нейрокапиллярлық</a:t>
            </a:r>
            <a:r>
              <a:rPr lang="ru-RU" dirty="0"/>
              <a:t> </a:t>
            </a:r>
            <a:r>
              <a:rPr lang="ru-RU" dirty="0" err="1"/>
              <a:t>түйіспелер</a:t>
            </a:r>
            <a:r>
              <a:rPr lang="ru-RU" dirty="0"/>
              <a:t> </a:t>
            </a:r>
            <a:r>
              <a:rPr lang="ru-RU" dirty="0" err="1"/>
              <a:t>түзетін</a:t>
            </a:r>
            <a:r>
              <a:rPr lang="ru-RU" dirty="0"/>
              <a:t> </a:t>
            </a:r>
            <a:r>
              <a:rPr lang="ru-RU" dirty="0" err="1"/>
              <a:t>жүйкелік</a:t>
            </a:r>
            <a:r>
              <a:rPr lang="ru-RU" dirty="0"/>
              <a:t> тор </a:t>
            </a:r>
            <a:r>
              <a:rPr lang="ru-RU" dirty="0" err="1"/>
              <a:t>жасайды</a:t>
            </a:r>
            <a:r>
              <a:rPr lang="ru-RU" dirty="0"/>
              <a:t>. Б</a:t>
            </a:r>
            <a:r>
              <a:rPr lang="kk-KZ" dirty="0"/>
              <a:t>ұ</a:t>
            </a:r>
            <a:r>
              <a:rPr lang="ru-RU" dirty="0"/>
              <a:t>л </a:t>
            </a:r>
            <a:r>
              <a:rPr lang="ru-RU" dirty="0" err="1"/>
              <a:t>түйіспелер</a:t>
            </a:r>
            <a:r>
              <a:rPr lang="ru-RU" dirty="0"/>
              <a:t> </a:t>
            </a:r>
            <a:r>
              <a:rPr lang="ru-RU" dirty="0" err="1"/>
              <a:t>арқылы</a:t>
            </a:r>
            <a:r>
              <a:rPr lang="ru-RU" dirty="0"/>
              <a:t> </a:t>
            </a:r>
            <a:r>
              <a:rPr lang="kk-KZ" dirty="0"/>
              <a:t>қ</a:t>
            </a:r>
            <a:r>
              <a:rPr lang="ru-RU" dirty="0" err="1"/>
              <a:t>анға</a:t>
            </a:r>
            <a:r>
              <a:rPr lang="ru-RU" dirty="0"/>
              <a:t> </a:t>
            </a:r>
            <a:r>
              <a:rPr lang="ru-RU" dirty="0" err="1"/>
              <a:t>нейросекрециялық</a:t>
            </a:r>
            <a:r>
              <a:rPr lang="ru-RU" dirty="0"/>
              <a:t> (</a:t>
            </a:r>
            <a:r>
              <a:rPr lang="ru-RU" dirty="0" err="1"/>
              <a:t>стимуляторлар</a:t>
            </a:r>
            <a:r>
              <a:rPr lang="ru-RU" dirty="0"/>
              <a:t>) </a:t>
            </a:r>
            <a:r>
              <a:rPr lang="kk-KZ" dirty="0"/>
              <a:t>ә</a:t>
            </a:r>
            <a:r>
              <a:rPr lang="ru-RU" dirty="0"/>
              <a:t>сер </a:t>
            </a:r>
            <a:r>
              <a:rPr lang="ru-RU" dirty="0" err="1"/>
              <a:t>етушілер</a:t>
            </a:r>
            <a:r>
              <a:rPr lang="ru-RU" dirty="0"/>
              <a:t> </a:t>
            </a:r>
            <a:r>
              <a:rPr lang="ru-RU" dirty="0" err="1"/>
              <a:t>шығады</a:t>
            </a:r>
            <a:r>
              <a:rPr lang="ru-RU" dirty="0"/>
              <a:t>.</a:t>
            </a:r>
            <a:r>
              <a:rPr lang="kk-KZ" altLang="ru-RU" dirty="0">
                <a:latin typeface="Times New Roman" pitchFamily="18" charset="0"/>
                <a:cs typeface="Times New Roman" pitchFamily="18" charset="0"/>
              </a:rPr>
              <a:t> Гипоталамуста нейросекреторлық жасушалар 30 шақты жұп ядроларды құрайды. </a:t>
            </a:r>
            <a:r>
              <a:rPr lang="kk-KZ" dirty="0"/>
              <a:t>Гипоталамуста </a:t>
            </a:r>
            <a:r>
              <a:rPr lang="kk-KZ" i="1" dirty="0"/>
              <a:t>баро-, термо-, хемо-, осмо- </a:t>
            </a:r>
            <a:r>
              <a:rPr lang="kk-KZ" dirty="0"/>
              <a:t>және </a:t>
            </a:r>
            <a:r>
              <a:rPr lang="kk-KZ" i="1" dirty="0"/>
              <a:t>глюко</a:t>
            </a:r>
            <a:r>
              <a:rPr lang="kk-KZ" dirty="0"/>
              <a:t>-рецепторлар орналасатыны анықталды. </a:t>
            </a:r>
          </a:p>
          <a:p>
            <a:pPr marL="0" indent="0">
              <a:buNone/>
            </a:pPr>
            <a:r>
              <a:rPr lang="ru-RU" dirty="0"/>
              <a:t>   </a:t>
            </a:r>
            <a:r>
              <a:rPr lang="ru-RU" dirty="0" err="1"/>
              <a:t>Гипоталамустың</a:t>
            </a:r>
            <a:r>
              <a:rPr lang="ru-RU" dirty="0"/>
              <a:t> </a:t>
            </a:r>
            <a:r>
              <a:rPr lang="ru-RU" dirty="0" err="1"/>
              <a:t>нейросекреттерін</a:t>
            </a:r>
            <a:r>
              <a:rPr lang="ru-RU" dirty="0"/>
              <a:t> </a:t>
            </a:r>
            <a:r>
              <a:rPr lang="ru-RU" dirty="0" err="1"/>
              <a:t>рилизинг-гормондар</a:t>
            </a:r>
            <a:r>
              <a:rPr lang="ru-RU" dirty="0"/>
              <a:t> </a:t>
            </a:r>
            <a:r>
              <a:rPr lang="ru-RU" dirty="0" err="1"/>
              <a:t>деп</a:t>
            </a:r>
            <a:r>
              <a:rPr lang="ru-RU" dirty="0"/>
              <a:t> </a:t>
            </a:r>
            <a:r>
              <a:rPr lang="ru-RU" dirty="0" err="1"/>
              <a:t>атайды</a:t>
            </a:r>
            <a:r>
              <a:rPr lang="ru-RU" dirty="0"/>
              <a:t>. </a:t>
            </a:r>
            <a:r>
              <a:rPr lang="ru-RU" dirty="0" err="1"/>
              <a:t>Оларға</a:t>
            </a:r>
            <a:r>
              <a:rPr lang="ru-RU" dirty="0"/>
              <a:t> </a:t>
            </a:r>
            <a:r>
              <a:rPr lang="ru-RU" dirty="0" err="1"/>
              <a:t>либериндер</a:t>
            </a:r>
            <a:r>
              <a:rPr lang="ru-RU" dirty="0"/>
              <a:t> мен </a:t>
            </a:r>
            <a:r>
              <a:rPr lang="ru-RU" dirty="0" err="1"/>
              <a:t>статиндер</a:t>
            </a:r>
            <a:r>
              <a:rPr lang="ru-RU" dirty="0"/>
              <a:t> </a:t>
            </a:r>
            <a:r>
              <a:rPr lang="ru-RU" dirty="0" err="1"/>
              <a:t>жатады</a:t>
            </a:r>
            <a:r>
              <a:rPr lang="ru-RU" dirty="0"/>
              <a:t>. </a:t>
            </a:r>
            <a:r>
              <a:rPr lang="ru-RU" dirty="0" err="1"/>
              <a:t>Либериндер</a:t>
            </a:r>
            <a:r>
              <a:rPr lang="ru-RU" dirty="0"/>
              <a:t> </a:t>
            </a:r>
            <a:r>
              <a:rPr lang="ru-RU" dirty="0" err="1"/>
              <a:t>гипофиздің</a:t>
            </a:r>
            <a:r>
              <a:rPr lang="ru-RU" dirty="0"/>
              <a:t> </a:t>
            </a:r>
            <a:r>
              <a:rPr lang="ru-RU" dirty="0" err="1"/>
              <a:t>троптық</a:t>
            </a:r>
            <a:r>
              <a:rPr lang="ru-RU" dirty="0"/>
              <a:t> </a:t>
            </a:r>
            <a:r>
              <a:rPr lang="ru-RU" dirty="0" err="1"/>
              <a:t>гормондарының</a:t>
            </a:r>
            <a:r>
              <a:rPr lang="ru-RU" dirty="0"/>
              <a:t> </a:t>
            </a:r>
            <a:r>
              <a:rPr lang="ru-RU" dirty="0" err="1"/>
              <a:t>өндірілуін</a:t>
            </a:r>
            <a:r>
              <a:rPr lang="ru-RU" dirty="0"/>
              <a:t>, ал </a:t>
            </a:r>
            <a:r>
              <a:rPr lang="ru-RU" dirty="0" err="1"/>
              <a:t>статиндер</a:t>
            </a:r>
            <a:r>
              <a:rPr lang="ru-RU" dirty="0"/>
              <a:t> – </a:t>
            </a:r>
            <a:r>
              <a:rPr lang="ru-RU" dirty="0" err="1"/>
              <a:t>тежелуін</a:t>
            </a:r>
            <a:r>
              <a:rPr lang="ru-RU" dirty="0"/>
              <a:t> </a:t>
            </a:r>
            <a:r>
              <a:rPr lang="ru-RU" dirty="0" err="1"/>
              <a:t>реттейді</a:t>
            </a:r>
            <a:r>
              <a:rPr lang="ru-RU" dirty="0"/>
              <a:t>.</a:t>
            </a:r>
          </a:p>
          <a:p>
            <a:pPr marL="0" indent="0">
              <a:buNone/>
            </a:pPr>
            <a:endParaRPr lang="ru-RU" dirty="0"/>
          </a:p>
          <a:p>
            <a:pPr marL="0" indent="0">
              <a:buNone/>
            </a:pPr>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 y="1124744"/>
            <a:ext cx="400574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02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Данияр\Desktop\images (2).jpg"/>
          <p:cNvPicPr>
            <a:picLocks noChangeAspect="1" noChangeArrowheads="1"/>
          </p:cNvPicPr>
          <p:nvPr/>
        </p:nvPicPr>
        <p:blipFill>
          <a:blip r:embed="rId2"/>
          <a:srcRect/>
          <a:stretch>
            <a:fillRect/>
          </a:stretch>
        </p:blipFill>
        <p:spPr bwMode="auto">
          <a:xfrm>
            <a:off x="4643438" y="214290"/>
            <a:ext cx="2786082" cy="2456806"/>
          </a:xfrm>
          <a:prstGeom prst="rect">
            <a:avLst/>
          </a:prstGeom>
          <a:noFill/>
        </p:spPr>
      </p:pic>
      <p:sp>
        <p:nvSpPr>
          <p:cNvPr id="6" name="Скругленный прямоугольник 5"/>
          <p:cNvSpPr/>
          <p:nvPr/>
        </p:nvSpPr>
        <p:spPr>
          <a:xfrm>
            <a:off x="928662" y="214290"/>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a:solidFill>
                  <a:schemeClr val="tx1"/>
                </a:solidFill>
                <a:latin typeface="Times New Roman" pitchFamily="18" charset="0"/>
                <a:cs typeface="Times New Roman" pitchFamily="18" charset="0"/>
              </a:rPr>
              <a:t>Гипофиз</a:t>
            </a:r>
            <a:r>
              <a:rPr lang="kk-KZ" dirty="0"/>
              <a:t> </a:t>
            </a:r>
            <a:endParaRPr lang="ru-RU" dirty="0"/>
          </a:p>
        </p:txBody>
      </p:sp>
      <p:graphicFrame>
        <p:nvGraphicFramePr>
          <p:cNvPr id="7" name="Таблица 6"/>
          <p:cNvGraphicFramePr>
            <a:graphicFrameLocks noGrp="1"/>
          </p:cNvGraphicFramePr>
          <p:nvPr/>
        </p:nvGraphicFramePr>
        <p:xfrm>
          <a:off x="357158" y="2534994"/>
          <a:ext cx="8358214" cy="4351136"/>
        </p:xfrm>
        <a:graphic>
          <a:graphicData uri="http://schemas.openxmlformats.org/drawingml/2006/table">
            <a:tbl>
              <a:tblPr firstRow="1" bandRow="1">
                <a:tableStyleId>{BC89EF96-8CEA-46FF-86C4-4CE0E7609802}</a:tableStyleId>
              </a:tblPr>
              <a:tblGrid>
                <a:gridCol w="1044755">
                  <a:extLst>
                    <a:ext uri="{9D8B030D-6E8A-4147-A177-3AD203B41FA5}">
                      <a16:colId xmlns="" xmlns:a16="http://schemas.microsoft.com/office/drawing/2014/main" val="20000"/>
                    </a:ext>
                  </a:extLst>
                </a:gridCol>
                <a:gridCol w="1697774">
                  <a:extLst>
                    <a:ext uri="{9D8B030D-6E8A-4147-A177-3AD203B41FA5}">
                      <a16:colId xmlns="" xmlns:a16="http://schemas.microsoft.com/office/drawing/2014/main" val="20001"/>
                    </a:ext>
                  </a:extLst>
                </a:gridCol>
                <a:gridCol w="3134352">
                  <a:extLst>
                    <a:ext uri="{9D8B030D-6E8A-4147-A177-3AD203B41FA5}">
                      <a16:colId xmlns="" xmlns:a16="http://schemas.microsoft.com/office/drawing/2014/main" val="20002"/>
                    </a:ext>
                  </a:extLst>
                </a:gridCol>
                <a:gridCol w="1371279">
                  <a:extLst>
                    <a:ext uri="{9D8B030D-6E8A-4147-A177-3AD203B41FA5}">
                      <a16:colId xmlns="" xmlns:a16="http://schemas.microsoft.com/office/drawing/2014/main" val="20003"/>
                    </a:ext>
                  </a:extLst>
                </a:gridCol>
                <a:gridCol w="1110054">
                  <a:extLst>
                    <a:ext uri="{9D8B030D-6E8A-4147-A177-3AD203B41FA5}">
                      <a16:colId xmlns="" xmlns:a16="http://schemas.microsoft.com/office/drawing/2014/main" val="20004"/>
                    </a:ext>
                  </a:extLst>
                </a:gridCol>
              </a:tblGrid>
              <a:tr h="1059240">
                <a:tc rowSpan="2">
                  <a:txBody>
                    <a:bodyPr/>
                    <a:lstStyle/>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r>
                        <a:rPr lang="kk-KZ" sz="2000" dirty="0">
                          <a:effectLst/>
                          <a:latin typeface="Times New Roman" pitchFamily="18" charset="0"/>
                          <a:cs typeface="Times New Roman" pitchFamily="18" charset="0"/>
                        </a:rPr>
                        <a:t>Бездің аты</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r>
                        <a:rPr lang="kk-KZ" sz="2000" dirty="0">
                          <a:effectLst/>
                          <a:latin typeface="Times New Roman" pitchFamily="18" charset="0"/>
                          <a:cs typeface="Times New Roman" pitchFamily="18" charset="0"/>
                        </a:rPr>
                        <a:t>Бөлетін гормон</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endParaRPr lang="kk-KZ" sz="2000" dirty="0">
                        <a:effectLst/>
                        <a:latin typeface="Times New Roman" pitchFamily="18" charset="0"/>
                        <a:cs typeface="Times New Roman" pitchFamily="18" charset="0"/>
                      </a:endParaRPr>
                    </a:p>
                    <a:p>
                      <a:pPr algn="ctr">
                        <a:lnSpc>
                          <a:spcPct val="115000"/>
                        </a:lnSpc>
                        <a:spcAft>
                          <a:spcPts val="0"/>
                        </a:spcAft>
                      </a:pPr>
                      <a:r>
                        <a:rPr lang="kk-KZ" sz="2000" dirty="0">
                          <a:effectLst/>
                          <a:latin typeface="Times New Roman" pitchFamily="18" charset="0"/>
                          <a:cs typeface="Times New Roman" pitchFamily="18" charset="0"/>
                        </a:rPr>
                        <a:t>Ерекшелігі</a:t>
                      </a:r>
                      <a:r>
                        <a:rPr lang="kk-KZ" sz="2000" baseline="0" dirty="0">
                          <a:effectLst/>
                          <a:latin typeface="Times New Roman" pitchFamily="18" charset="0"/>
                          <a:cs typeface="Times New Roman" pitchFamily="18" charset="0"/>
                        </a:rPr>
                        <a:t>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a:effectLst/>
                          <a:latin typeface="Times New Roman" pitchFamily="18" charset="0"/>
                          <a:cs typeface="Times New Roman" pitchFamily="18" charset="0"/>
                        </a:rPr>
                        <a:t>Бездердің қызметі бұзылуынан болатын аурулар</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extLst>
                  <a:ext uri="{0D108BD9-81ED-4DB2-BD59-A6C34878D82A}">
                    <a16:rowId xmlns="" xmlns:a16="http://schemas.microsoft.com/office/drawing/2014/main" val="10000"/>
                  </a:ext>
                </a:extLst>
              </a:tr>
              <a:tr h="12518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аз бөлінсе</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solidFill>
                          <a:schemeClr val="tx1"/>
                        </a:solidFill>
                        <a:effectLst/>
                        <a:latin typeface="Times New Roman" pitchFamily="18" charset="0"/>
                        <a:ea typeface="Calibri"/>
                        <a:cs typeface="Times New Roman" pitchFamily="18" charset="0"/>
                      </a:endParaRPr>
                    </a:p>
                  </a:txBody>
                  <a:tcPr marL="0" marR="0" marT="0" marB="0"/>
                </a:tc>
                <a:extLst>
                  <a:ext uri="{0D108BD9-81ED-4DB2-BD59-A6C34878D82A}">
                    <a16:rowId xmlns="" xmlns:a16="http://schemas.microsoft.com/office/drawing/2014/main" val="10001"/>
                  </a:ext>
                </a:extLst>
              </a:tr>
              <a:tr h="1316546">
                <a:tc>
                  <a:txBody>
                    <a:bodyPr/>
                    <a:lstStyle/>
                    <a:p>
                      <a:pPr>
                        <a:lnSpc>
                          <a:spcPct val="115000"/>
                        </a:lnSpc>
                        <a:spcAft>
                          <a:spcPts val="0"/>
                        </a:spcAft>
                      </a:pPr>
                      <a:r>
                        <a:rPr lang="ru-RU" sz="2000">
                          <a:effectLst/>
                          <a:latin typeface="Times New Roman" pitchFamily="18" charset="0"/>
                          <a:cs typeface="Times New Roman" pitchFamily="18" charset="0"/>
                        </a:rPr>
                        <a:t>Гипофиз</a:t>
                      </a:r>
                      <a:r>
                        <a:rPr lang="kk-KZ" sz="2000">
                          <a:effectLst/>
                          <a:latin typeface="Times New Roman" pitchFamily="18" charset="0"/>
                          <a:cs typeface="Times New Roman" pitchFamily="18" charset="0"/>
                        </a:rPr>
                        <a:t>                   (өсу гормоны)</a:t>
                      </a:r>
                      <a:endParaRPr lang="ru-RU" sz="200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1600" b="1" dirty="0">
                          <a:effectLst/>
                          <a:latin typeface="Times New Roman" pitchFamily="18" charset="0"/>
                          <a:cs typeface="Times New Roman" pitchFamily="18" charset="0"/>
                        </a:rPr>
                        <a:t>Нейрогормондар </a:t>
                      </a:r>
                      <a:endParaRPr lang="ru-RU" sz="16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a:effectLst/>
                          <a:latin typeface="Times New Roman" pitchFamily="18" charset="0"/>
                          <a:cs typeface="Times New Roman" pitchFamily="18" charset="0"/>
                        </a:rPr>
                        <a:t>Пішіні</a:t>
                      </a:r>
                      <a:r>
                        <a:rPr lang="kk-KZ" sz="2000" baseline="0" dirty="0">
                          <a:effectLst/>
                          <a:latin typeface="Times New Roman" pitchFamily="18" charset="0"/>
                          <a:cs typeface="Times New Roman" pitchFamily="18" charset="0"/>
                        </a:rPr>
                        <a:t> үрмебұршақ тәрізді. Ересек адамдарда салмағы 0,5-0,6г. Гипофиз – безді және жүйке ұлпаларынан тұрады.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a:effectLst/>
                          <a:latin typeface="Times New Roman" pitchFamily="18" charset="0"/>
                          <a:cs typeface="Times New Roman" pitchFamily="18" charset="0"/>
                        </a:rPr>
                        <a:t>Ергежей</a:t>
                      </a:r>
                      <a:r>
                        <a:rPr lang="en-US" sz="2000" dirty="0">
                          <a:effectLst/>
                          <a:latin typeface="Times New Roman" pitchFamily="18" charset="0"/>
                          <a:cs typeface="Times New Roman" pitchFamily="18" charset="0"/>
                        </a:rPr>
                        <a:t>-</a:t>
                      </a:r>
                      <a:r>
                        <a:rPr lang="kk-KZ" sz="2000" dirty="0">
                          <a:effectLst/>
                          <a:latin typeface="Times New Roman" pitchFamily="18" charset="0"/>
                          <a:cs typeface="Times New Roman" pitchFamily="18" charset="0"/>
                        </a:rPr>
                        <a:t>лілік</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just">
                        <a:lnSpc>
                          <a:spcPct val="115000"/>
                        </a:lnSpc>
                        <a:spcAft>
                          <a:spcPts val="0"/>
                        </a:spcAft>
                      </a:pPr>
                      <a:r>
                        <a:rPr lang="kk-KZ" sz="2000" dirty="0">
                          <a:effectLst/>
                          <a:latin typeface="Times New Roman" pitchFamily="18" charset="0"/>
                          <a:cs typeface="Times New Roman" pitchFamily="18" charset="0"/>
                        </a:rPr>
                        <a:t>Акроме</a:t>
                      </a:r>
                      <a:r>
                        <a:rPr lang="en-US" sz="2000" dirty="0">
                          <a:effectLst/>
                          <a:latin typeface="Times New Roman" pitchFamily="18" charset="0"/>
                          <a:cs typeface="Times New Roman" pitchFamily="18" charset="0"/>
                        </a:rPr>
                        <a:t>-</a:t>
                      </a:r>
                      <a:r>
                        <a:rPr lang="kk-KZ" sz="2000" dirty="0">
                          <a:effectLst/>
                          <a:latin typeface="Times New Roman" pitchFamily="18" charset="0"/>
                          <a:cs typeface="Times New Roman" pitchFamily="18" charset="0"/>
                        </a:rPr>
                        <a:t>галия</a:t>
                      </a:r>
                      <a:endParaRPr lang="ru-RU" sz="2000" dirty="0">
                        <a:solidFill>
                          <a:schemeClr val="tx1"/>
                        </a:solidFill>
                        <a:effectLst/>
                        <a:latin typeface="Times New Roman" pitchFamily="18" charset="0"/>
                        <a:ea typeface="Calibri"/>
                        <a:cs typeface="Times New Roman" pitchFamily="18" charset="0"/>
                      </a:endParaRPr>
                    </a:p>
                  </a:txBody>
                  <a:tcPr marL="0" marR="0" marT="0" marB="0"/>
                </a:tc>
                <a:extLst>
                  <a:ext uri="{0D108BD9-81ED-4DB2-BD59-A6C34878D82A}">
                    <a16:rowId xmlns="" xmlns:a16="http://schemas.microsoft.com/office/drawing/2014/main" val="10002"/>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16632"/>
            <a:ext cx="3744416" cy="634082"/>
          </a:xfrm>
        </p:spPr>
        <p:txBody>
          <a:bodyPr>
            <a:normAutofit fontScale="90000"/>
          </a:bodyPr>
          <a:lstStyle/>
          <a:p>
            <a:r>
              <a:rPr lang="kk-KZ" dirty="0">
                <a:effectLst>
                  <a:outerShdw blurRad="38100" dist="38100" dir="2700000" algn="tl">
                    <a:srgbClr val="000000">
                      <a:alpha val="43137"/>
                    </a:srgbClr>
                  </a:outerShdw>
                </a:effectLst>
              </a:rPr>
              <a:t>Гипофиз</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38747" y="764704"/>
            <a:ext cx="4895831" cy="4929411"/>
          </a:xfrm>
        </p:spPr>
        <p:txBody>
          <a:bodyPr>
            <a:noAutofit/>
          </a:bodyPr>
          <a:lstStyle/>
          <a:p>
            <a:pPr marL="0" indent="0">
              <a:buNone/>
            </a:pPr>
            <a:r>
              <a:rPr lang="kk-KZ" sz="1800" i="1" dirty="0"/>
              <a:t>    Гипофиздің алдыңғы бөлігі </a:t>
            </a:r>
            <a:r>
              <a:rPr lang="kk-KZ" sz="1800" dirty="0"/>
              <a:t>- аденогипофиз үш түрлі, атап айтқанда, ацидофилдік, базофилдік және хромофилік жасушалардан тұрады. Соматотроптық СТГ (соматотропин), тиреотроптық ТТГ (тиреотропин), адренокортикотроптық АКТГ (адренокортикотропин), гонадотроптық ГТГ (гонадотропин), фоллитропин ФСГ, лютеиндейтін ЛСГ (лютропин), пролактин бағыттаушы гормондары түзіледі.</a:t>
            </a:r>
            <a:endParaRPr lang="kk-KZ" sz="1800" i="1" dirty="0"/>
          </a:p>
          <a:p>
            <a:pPr marL="0" indent="0">
              <a:buNone/>
            </a:pPr>
            <a:r>
              <a:rPr lang="kk-KZ" sz="1800" i="1" dirty="0"/>
              <a:t>   Гипофиздің артқы бөлігі - </a:t>
            </a:r>
            <a:r>
              <a:rPr lang="kk-KZ" sz="1800" dirty="0"/>
              <a:t>нейрогипофиз пирамида тәрізді үлкен жасушалар - питуициттерден және гипоталамустың нейросекрециялыұқ жасушаларының талшықтарынан тұрады. </a:t>
            </a:r>
            <a:endParaRPr lang="ru-RU" sz="1800" dirty="0"/>
          </a:p>
          <a:p>
            <a:pPr marL="0" indent="0">
              <a:buNone/>
            </a:pPr>
            <a:r>
              <a:rPr lang="ru-RU" sz="1800" i="1" dirty="0"/>
              <a:t>    </a:t>
            </a:r>
            <a:r>
              <a:rPr lang="ru-RU" sz="1800" i="1" dirty="0" err="1"/>
              <a:t>Гипофиздің</a:t>
            </a:r>
            <a:r>
              <a:rPr lang="ru-RU" sz="1800" i="1" dirty="0"/>
              <a:t> </a:t>
            </a:r>
            <a:r>
              <a:rPr lang="ru-RU" sz="1800" i="1" dirty="0" err="1"/>
              <a:t>ортаң</a:t>
            </a:r>
            <a:r>
              <a:rPr lang="kk-KZ" sz="1800" i="1" dirty="0"/>
              <a:t>ғ</a:t>
            </a:r>
            <a:r>
              <a:rPr lang="ru-RU" sz="1800" i="1" dirty="0"/>
              <a:t>ы </a:t>
            </a:r>
            <a:r>
              <a:rPr lang="ru-RU" sz="1800" i="1" dirty="0" err="1"/>
              <a:t>бөлігінде</a:t>
            </a:r>
            <a:r>
              <a:rPr lang="ru-RU" sz="1800" i="1" dirty="0"/>
              <a:t> </a:t>
            </a:r>
            <a:r>
              <a:rPr lang="ru-RU" sz="1800" dirty="0"/>
              <a:t>меланотропин (МСГ), </a:t>
            </a:r>
            <a:r>
              <a:rPr lang="ru-RU" sz="1800" dirty="0" err="1"/>
              <a:t>яғни</a:t>
            </a:r>
            <a:r>
              <a:rPr lang="ru-RU" sz="1800" dirty="0"/>
              <a:t> интермедин гормоны </a:t>
            </a:r>
            <a:r>
              <a:rPr lang="ru-RU" sz="1800" dirty="0" err="1"/>
              <a:t>түзілед</a:t>
            </a:r>
            <a:r>
              <a:rPr lang="kk-KZ" sz="1800" dirty="0"/>
              <a:t>і</a:t>
            </a:r>
            <a:r>
              <a:rPr lang="ru-RU" sz="1800" dirty="0"/>
              <a:t>. Б</a:t>
            </a:r>
            <a:r>
              <a:rPr lang="kk-KZ" sz="1800" dirty="0"/>
              <a:t>ұ</a:t>
            </a:r>
            <a:r>
              <a:rPr lang="ru-RU" sz="1800" dirty="0"/>
              <a:t>л гормон </a:t>
            </a:r>
            <a:r>
              <a:rPr lang="ru-RU" sz="1800" dirty="0" err="1"/>
              <a:t>терідегі</a:t>
            </a:r>
            <a:r>
              <a:rPr lang="ru-RU" sz="1800" dirty="0"/>
              <a:t> </a:t>
            </a:r>
            <a:r>
              <a:rPr lang="ru-RU" sz="1800" dirty="0" err="1"/>
              <a:t>питменттік</a:t>
            </a:r>
            <a:r>
              <a:rPr lang="ru-RU" sz="1800" dirty="0"/>
              <a:t> </a:t>
            </a:r>
            <a:r>
              <a:rPr lang="ru-RU" sz="1800" dirty="0" err="1"/>
              <a:t>жасушаларда</a:t>
            </a:r>
            <a:r>
              <a:rPr lang="ru-RU" sz="1800" dirty="0"/>
              <a:t> </a:t>
            </a:r>
            <a:r>
              <a:rPr lang="ru-RU" sz="1800" dirty="0" err="1"/>
              <a:t>бояушы</a:t>
            </a:r>
            <a:r>
              <a:rPr lang="ru-RU" sz="1800" dirty="0"/>
              <a:t> </a:t>
            </a:r>
            <a:r>
              <a:rPr lang="ru-RU" sz="1800" dirty="0" err="1"/>
              <a:t>түйіршіктерін</a:t>
            </a:r>
            <a:r>
              <a:rPr lang="ru-RU" sz="1800" dirty="0"/>
              <a:t> </a:t>
            </a:r>
            <a:r>
              <a:rPr lang="ru-RU" sz="1800" dirty="0" err="1"/>
              <a:t>көбейтіп</a:t>
            </a:r>
            <a:r>
              <a:rPr lang="ru-RU" sz="1800" dirty="0"/>
              <a:t>, </a:t>
            </a:r>
            <a:r>
              <a:rPr lang="ru-RU" sz="1800" dirty="0" err="1"/>
              <a:t>жасуша</a:t>
            </a:r>
            <a:r>
              <a:rPr lang="ru-RU" sz="1800" dirty="0"/>
              <a:t> </a:t>
            </a:r>
            <a:r>
              <a:rPr lang="ru-RU" sz="1800" dirty="0" err="1"/>
              <a:t>талшығын</a:t>
            </a:r>
            <a:r>
              <a:rPr lang="ru-RU" sz="1800" dirty="0"/>
              <a:t> </a:t>
            </a:r>
            <a:r>
              <a:rPr lang="ru-RU" sz="1800" dirty="0" err="1"/>
              <a:t>кеңейтеді</a:t>
            </a:r>
            <a:r>
              <a:rPr lang="ru-RU" sz="1800" dirty="0"/>
              <a:t> </a:t>
            </a:r>
            <a:r>
              <a:rPr lang="ru-RU" sz="1800" dirty="0" err="1"/>
              <a:t>және</a:t>
            </a:r>
            <a:r>
              <a:rPr lang="ru-RU" sz="1800" dirty="0"/>
              <a:t> </a:t>
            </a:r>
            <a:r>
              <a:rPr lang="ru-RU" sz="1800" dirty="0" err="1"/>
              <a:t>олардың</a:t>
            </a:r>
            <a:r>
              <a:rPr lang="ru-RU" sz="1800" dirty="0"/>
              <a:t> </a:t>
            </a:r>
            <a:r>
              <a:rPr lang="ru-RU" sz="1800" dirty="0" err="1"/>
              <a:t>біркелкі</a:t>
            </a:r>
            <a:r>
              <a:rPr lang="ru-RU" sz="1800" dirty="0"/>
              <a:t> </a:t>
            </a:r>
            <a:r>
              <a:rPr lang="ru-RU" sz="1800" dirty="0" err="1"/>
              <a:t>орналасуын</a:t>
            </a:r>
            <a:r>
              <a:rPr lang="ru-RU" sz="1800" dirty="0"/>
              <a:t> </a:t>
            </a:r>
            <a:r>
              <a:rPr lang="ru-RU" sz="1800" dirty="0" err="1"/>
              <a:t>қамтамасыз</a:t>
            </a:r>
            <a:r>
              <a:rPr lang="ru-RU" sz="1800" dirty="0"/>
              <a:t> </a:t>
            </a:r>
            <a:r>
              <a:rPr lang="ru-RU" sz="1800" dirty="0" err="1"/>
              <a:t>етеді</a:t>
            </a:r>
            <a:r>
              <a:rPr lang="ru-RU" sz="1800" dirty="0"/>
              <a:t>.</a:t>
            </a:r>
          </a:p>
          <a:p>
            <a:pPr marL="0" indent="0">
              <a:buNone/>
            </a:pPr>
            <a:endParaRPr lang="ru-RU" sz="18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518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620688"/>
            <a:ext cx="2088232" cy="634082"/>
          </a:xfrm>
        </p:spPr>
        <p:txBody>
          <a:bodyPr>
            <a:normAutofit fontScale="90000"/>
          </a:bodyPr>
          <a:lstStyle/>
          <a:p>
            <a:r>
              <a:rPr lang="kk-KZ" dirty="0">
                <a:effectLst>
                  <a:outerShdw blurRad="38100" dist="38100" dir="2700000" algn="tl">
                    <a:srgbClr val="000000">
                      <a:alpha val="43137"/>
                    </a:srgbClr>
                  </a:outerShdw>
                </a:effectLst>
              </a:rPr>
              <a:t>Жоспар: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844824"/>
            <a:ext cx="6995120" cy="4425355"/>
          </a:xfrm>
        </p:spPr>
        <p:txBody>
          <a:bodyPr>
            <a:normAutofit/>
          </a:bodyPr>
          <a:lstStyle/>
          <a:p>
            <a:pPr>
              <a:lnSpc>
                <a:spcPct val="80000"/>
              </a:lnSpc>
              <a:buFont typeface="Wingdings" pitchFamily="2" charset="2"/>
              <a:buChar char="Ø"/>
              <a:defRPr/>
            </a:pPr>
            <a:r>
              <a:rPr lang="kk-KZ" sz="2400" dirty="0">
                <a:cs typeface="Times New Roman" charset="0"/>
              </a:rPr>
              <a:t> Кіріспе.</a:t>
            </a:r>
          </a:p>
          <a:p>
            <a:pPr>
              <a:lnSpc>
                <a:spcPct val="80000"/>
              </a:lnSpc>
              <a:buFont typeface="Wingdings" pitchFamily="2" charset="2"/>
              <a:buChar char="Ø"/>
              <a:defRPr/>
            </a:pPr>
            <a:r>
              <a:rPr lang="kk-KZ" sz="2400" dirty="0">
                <a:cs typeface="Times New Roman" charset="0"/>
              </a:rPr>
              <a:t> Негізгі бөлім.</a:t>
            </a:r>
          </a:p>
          <a:p>
            <a:pPr marL="457200" indent="-457200">
              <a:lnSpc>
                <a:spcPct val="80000"/>
              </a:lnSpc>
              <a:buFont typeface="+mj-lt"/>
              <a:buAutoNum type="arabicPeriod"/>
              <a:defRPr/>
            </a:pPr>
            <a:r>
              <a:rPr lang="kk-KZ" sz="2400" dirty="0">
                <a:cs typeface="Times New Roman" charset="0"/>
              </a:rPr>
              <a:t>Эндокринді жүйе, жіктелуі.</a:t>
            </a:r>
          </a:p>
          <a:p>
            <a:pPr marL="457200" indent="-457200">
              <a:lnSpc>
                <a:spcPct val="80000"/>
              </a:lnSpc>
              <a:buFont typeface="+mj-lt"/>
              <a:buAutoNum type="arabicPeriod"/>
              <a:defRPr/>
            </a:pPr>
            <a:r>
              <a:rPr lang="kk-KZ" sz="2400" dirty="0">
                <a:cs typeface="Times New Roman" charset="0"/>
              </a:rPr>
              <a:t>Эндокринді бездер, олардың дамуы.</a:t>
            </a:r>
          </a:p>
          <a:p>
            <a:pPr marL="571500" indent="-571500">
              <a:lnSpc>
                <a:spcPct val="80000"/>
              </a:lnSpc>
              <a:buFont typeface="Rockwell" pitchFamily="18" charset="0"/>
              <a:buAutoNum type="arabicPeriod"/>
              <a:defRPr/>
            </a:pPr>
            <a:r>
              <a:rPr lang="kk-KZ" sz="2400" dirty="0">
                <a:cs typeface="Times New Roman" charset="0"/>
              </a:rPr>
              <a:t>Эндокринді бездердің құрылысы.</a:t>
            </a:r>
          </a:p>
          <a:p>
            <a:pPr marL="571500" indent="-571500">
              <a:lnSpc>
                <a:spcPct val="80000"/>
              </a:lnSpc>
              <a:buFont typeface="Rockwell" pitchFamily="18" charset="0"/>
              <a:buAutoNum type="arabicPeriod"/>
              <a:defRPr/>
            </a:pPr>
            <a:r>
              <a:rPr lang="kk-KZ" sz="2400" dirty="0">
                <a:cs typeface="Times New Roman" charset="0"/>
              </a:rPr>
              <a:t>Бездерден бөлінетін гармондар.</a:t>
            </a:r>
          </a:p>
          <a:p>
            <a:pPr marL="571500" indent="-571500">
              <a:lnSpc>
                <a:spcPct val="80000"/>
              </a:lnSpc>
              <a:buFont typeface="Rockwell" pitchFamily="18" charset="0"/>
              <a:buAutoNum type="arabicPeriod"/>
              <a:defRPr/>
            </a:pPr>
            <a:r>
              <a:rPr lang="kk-KZ" sz="2400" dirty="0">
                <a:cs typeface="Times New Roman" charset="0"/>
              </a:rPr>
              <a:t>Эндокринді бездердің тамырлануы мен жүйкеленуі.</a:t>
            </a:r>
          </a:p>
          <a:p>
            <a:pPr marL="571500" indent="-571500">
              <a:lnSpc>
                <a:spcPct val="80000"/>
              </a:lnSpc>
              <a:buFont typeface="Rockwell" pitchFamily="18" charset="0"/>
              <a:buAutoNum type="arabicPeriod"/>
              <a:defRPr/>
            </a:pPr>
            <a:r>
              <a:rPr lang="kk-KZ" sz="2400" dirty="0">
                <a:cs typeface="Times New Roman" charset="0"/>
              </a:rPr>
              <a:t>Бездердің жастық ерекшеліктері.</a:t>
            </a:r>
          </a:p>
          <a:p>
            <a:pPr>
              <a:lnSpc>
                <a:spcPct val="80000"/>
              </a:lnSpc>
              <a:buFont typeface="Wingdings" pitchFamily="2" charset="2"/>
              <a:buChar char="Ø"/>
              <a:defRPr/>
            </a:pPr>
            <a:r>
              <a:rPr lang="kk-KZ" sz="2400" dirty="0">
                <a:cs typeface="Times New Roman" charset="0"/>
              </a:rPr>
              <a:t> Қорытынды.</a:t>
            </a:r>
          </a:p>
          <a:p>
            <a:pPr>
              <a:lnSpc>
                <a:spcPct val="80000"/>
              </a:lnSpc>
              <a:buFont typeface="Wingdings" pitchFamily="2" charset="2"/>
              <a:buChar char="Ø"/>
              <a:defRPr/>
            </a:pPr>
            <a:r>
              <a:rPr lang="kk-KZ" sz="2400" dirty="0">
                <a:cs typeface="Times New Roman" charset="0"/>
              </a:rPr>
              <a:t>Қолданылған әдебиеттер.</a:t>
            </a:r>
            <a:endParaRPr lang="ru-RU" sz="2400" dirty="0">
              <a:cs typeface="Times New Roman" charset="0"/>
            </a:endParaRPr>
          </a:p>
          <a:p>
            <a:pPr marL="571500" indent="-571500">
              <a:lnSpc>
                <a:spcPct val="80000"/>
              </a:lnSpc>
              <a:defRPr/>
            </a:pPr>
            <a:endParaRPr lang="ru-RU" sz="2400" dirty="0">
              <a:cs typeface="Times New Roman" charset="0"/>
            </a:endParaRPr>
          </a:p>
          <a:p>
            <a:pPr marL="0" indent="0">
              <a:buNone/>
              <a:defRPr/>
            </a:pPr>
            <a:endParaRPr lang="ru-RU" sz="2400" dirty="0"/>
          </a:p>
          <a:p>
            <a:pPr marL="0" indent="0">
              <a:buNone/>
            </a:pPr>
            <a:endParaRPr lang="ru-RU" sz="24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954" y="908720"/>
            <a:ext cx="1829046" cy="295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62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28596" y="214290"/>
            <a:ext cx="80010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i="1" dirty="0">
                <a:solidFill>
                  <a:schemeClr val="tx1"/>
                </a:solidFill>
                <a:latin typeface="Times New Roman" pitchFamily="18" charset="0"/>
                <a:cs typeface="Times New Roman" pitchFamily="18" charset="0"/>
              </a:rPr>
              <a:t>Гипофиздың қызметі:</a:t>
            </a:r>
          </a:p>
          <a:p>
            <a:pPr algn="ctr"/>
            <a:endParaRPr lang="kk-KZ" sz="3600" b="1" i="1" dirty="0">
              <a:solidFill>
                <a:schemeClr val="tx1"/>
              </a:solidFill>
              <a:latin typeface="Times New Roman" pitchFamily="18" charset="0"/>
              <a:cs typeface="Times New Roman" pitchFamily="18" charset="0"/>
            </a:endParaRPr>
          </a:p>
          <a:p>
            <a:pPr algn="ctr"/>
            <a:r>
              <a:rPr lang="kk-KZ" sz="2400" b="1" dirty="0">
                <a:solidFill>
                  <a:schemeClr val="tx1"/>
                </a:solidFill>
                <a:latin typeface="Times New Roman" pitchFamily="18" charset="0"/>
                <a:cs typeface="Times New Roman" pitchFamily="18" charset="0"/>
              </a:rPr>
              <a:t>1. Алдыңғы бөлігі өсу гормонын түзеді;</a:t>
            </a:r>
          </a:p>
          <a:p>
            <a:pPr algn="ctr"/>
            <a:r>
              <a:rPr lang="kk-KZ" sz="2400" b="1" dirty="0">
                <a:solidFill>
                  <a:schemeClr val="tx1"/>
                </a:solidFill>
                <a:latin typeface="Times New Roman" pitchFamily="18" charset="0"/>
                <a:cs typeface="Times New Roman" pitchFamily="18" charset="0"/>
              </a:rPr>
              <a:t>2. Ортаңғы бөлігі пигментті жасушалардың мөлшері мен санын ұлғайтады. </a:t>
            </a:r>
            <a:r>
              <a:rPr lang="kk-KZ" sz="2400" b="1" dirty="0">
                <a:solidFill>
                  <a:srgbClr val="FF0000"/>
                </a:solidFill>
                <a:latin typeface="Times New Roman" pitchFamily="18" charset="0"/>
                <a:cs typeface="Times New Roman" pitchFamily="18" charset="0"/>
              </a:rPr>
              <a:t>Меланиннің</a:t>
            </a:r>
            <a:r>
              <a:rPr lang="kk-KZ" sz="2400" b="1" dirty="0">
                <a:solidFill>
                  <a:schemeClr val="tx1"/>
                </a:solidFill>
                <a:latin typeface="Times New Roman" pitchFamily="18" charset="0"/>
                <a:cs typeface="Times New Roman" pitchFamily="18" charset="0"/>
              </a:rPr>
              <a:t> түзілуін күшейтеді.</a:t>
            </a:r>
          </a:p>
          <a:p>
            <a:pPr algn="ctr"/>
            <a:r>
              <a:rPr lang="kk-KZ" sz="2400" b="1" dirty="0">
                <a:solidFill>
                  <a:schemeClr val="tx1"/>
                </a:solidFill>
                <a:latin typeface="Times New Roman" pitchFamily="18" charset="0"/>
                <a:cs typeface="Times New Roman" pitchFamily="18" charset="0"/>
              </a:rPr>
              <a:t>3. Артқы бөлігінен вазопрессин, окцитоцин бөлінеді.</a:t>
            </a:r>
            <a:endParaRPr lang="ru-RU" sz="2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643042" y="285728"/>
            <a:ext cx="6143668" cy="6215106"/>
          </a:xfrm>
          <a:prstGeom prst="rect">
            <a:avLst/>
          </a:prstGeom>
          <a:noFill/>
          <a:ln w="9525">
            <a:noFill/>
            <a:miter lim="800000"/>
            <a:headEnd/>
            <a:tailEnd/>
          </a:ln>
          <a:effectLst/>
        </p:spPr>
      </p:pic>
      <p:sp>
        <p:nvSpPr>
          <p:cNvPr id="7" name="Скругленный прямоугольник 6"/>
          <p:cNvSpPr/>
          <p:nvPr/>
        </p:nvSpPr>
        <p:spPr>
          <a:xfrm rot="2538533">
            <a:off x="969868" y="-38919"/>
            <a:ext cx="1071570" cy="357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a:solidFill>
                  <a:schemeClr val="tx1"/>
                </a:solidFill>
                <a:latin typeface="Times New Roman" pitchFamily="18" charset="0"/>
                <a:cs typeface="Times New Roman" pitchFamily="18" charset="0"/>
              </a:rPr>
              <a:t>Акромегалия </a:t>
            </a:r>
            <a:endParaRPr lang="ru-RU" sz="3600" b="1" dirty="0">
              <a:solidFill>
                <a:schemeClr val="tx1"/>
              </a:solidFill>
              <a:latin typeface="Times New Roman" pitchFamily="18" charset="0"/>
              <a:cs typeface="Times New Roman" pitchFamily="18" charset="0"/>
            </a:endParaRPr>
          </a:p>
        </p:txBody>
      </p:sp>
      <p:cxnSp>
        <p:nvCxnSpPr>
          <p:cNvPr id="8" name="Прямая со стрелкой 7"/>
          <p:cNvCxnSpPr/>
          <p:nvPr/>
        </p:nvCxnSpPr>
        <p:spPr>
          <a:xfrm rot="16200000" flipH="1">
            <a:off x="1357290" y="2714620"/>
            <a:ext cx="1000132" cy="10001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Скругленный прямоугольник 8"/>
          <p:cNvSpPr/>
          <p:nvPr/>
        </p:nvSpPr>
        <p:spPr>
          <a:xfrm rot="2159179">
            <a:off x="7616283" y="3934024"/>
            <a:ext cx="714380"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a:solidFill>
                  <a:schemeClr val="tx1"/>
                </a:solidFill>
                <a:latin typeface="Times New Roman" pitchFamily="18" charset="0"/>
                <a:cs typeface="Times New Roman" pitchFamily="18" charset="0"/>
              </a:rPr>
              <a:t>Ергежейлік</a:t>
            </a:r>
            <a:r>
              <a:rPr lang="kk-KZ" dirty="0"/>
              <a:t> </a:t>
            </a:r>
            <a:endParaRPr lang="ru-RU" dirty="0"/>
          </a:p>
        </p:txBody>
      </p:sp>
      <p:cxnSp>
        <p:nvCxnSpPr>
          <p:cNvPr id="10" name="Прямая со стрелкой 9"/>
          <p:cNvCxnSpPr/>
          <p:nvPr/>
        </p:nvCxnSpPr>
        <p:spPr>
          <a:xfrm rot="16200000" flipV="1">
            <a:off x="6607983" y="5107793"/>
            <a:ext cx="642942"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4400" b="1" dirty="0">
                <a:latin typeface="Times New Roman" pitchFamily="18" charset="0"/>
                <a:cs typeface="Times New Roman" pitchFamily="18" charset="0"/>
              </a:rPr>
              <a:t>Акромегалия – </a:t>
            </a:r>
            <a:r>
              <a:rPr lang="ru-RU" sz="4400" b="1" dirty="0" err="1">
                <a:latin typeface="Times New Roman" pitchFamily="18" charset="0"/>
                <a:cs typeface="Times New Roman" pitchFamily="18" charset="0"/>
              </a:rPr>
              <a:t>аяқ-қол</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сүйектерінің</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үлкен</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болуы</a:t>
            </a:r>
            <a:endParaRPr lang="ru-RU" sz="4400" b="1" dirty="0">
              <a:latin typeface="Times New Roman" pitchFamily="18" charset="0"/>
              <a:cs typeface="Times New Roman" pitchFamily="18" charset="0"/>
            </a:endParaRPr>
          </a:p>
        </p:txBody>
      </p:sp>
      <p:pic>
        <p:nvPicPr>
          <p:cNvPr id="6" name="Picture 9" descr="акромегал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627470" cy="29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акромегалия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8412"/>
            <a:ext cx="3100384" cy="49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2634446436"/>
              </p:ext>
            </p:extLst>
          </p:nvPr>
        </p:nvGraphicFramePr>
        <p:xfrm>
          <a:off x="321786" y="2708736"/>
          <a:ext cx="8822214" cy="3920951"/>
        </p:xfrm>
        <a:graphic>
          <a:graphicData uri="http://schemas.openxmlformats.org/drawingml/2006/table">
            <a:tbl>
              <a:tblPr firstRow="1" firstCol="1" bandRow="1">
                <a:tableStyleId>{BDBED569-4797-4DF1-A0F4-6AAB3CD982D8}</a:tableStyleId>
              </a:tblPr>
              <a:tblGrid>
                <a:gridCol w="1231536">
                  <a:extLst>
                    <a:ext uri="{9D8B030D-6E8A-4147-A177-3AD203B41FA5}">
                      <a16:colId xmlns="" xmlns:a16="http://schemas.microsoft.com/office/drawing/2014/main" val="20000"/>
                    </a:ext>
                  </a:extLst>
                </a:gridCol>
                <a:gridCol w="1589918">
                  <a:extLst>
                    <a:ext uri="{9D8B030D-6E8A-4147-A177-3AD203B41FA5}">
                      <a16:colId xmlns="" xmlns:a16="http://schemas.microsoft.com/office/drawing/2014/main" val="20001"/>
                    </a:ext>
                  </a:extLst>
                </a:gridCol>
                <a:gridCol w="2872719">
                  <a:extLst>
                    <a:ext uri="{9D8B030D-6E8A-4147-A177-3AD203B41FA5}">
                      <a16:colId xmlns="" xmlns:a16="http://schemas.microsoft.com/office/drawing/2014/main" val="20002"/>
                    </a:ext>
                  </a:extLst>
                </a:gridCol>
                <a:gridCol w="1639673">
                  <a:extLst>
                    <a:ext uri="{9D8B030D-6E8A-4147-A177-3AD203B41FA5}">
                      <a16:colId xmlns="" xmlns:a16="http://schemas.microsoft.com/office/drawing/2014/main" val="20003"/>
                    </a:ext>
                  </a:extLst>
                </a:gridCol>
                <a:gridCol w="1488368">
                  <a:extLst>
                    <a:ext uri="{9D8B030D-6E8A-4147-A177-3AD203B41FA5}">
                      <a16:colId xmlns="" xmlns:a16="http://schemas.microsoft.com/office/drawing/2014/main" val="20004"/>
                    </a:ext>
                  </a:extLst>
                </a:gridCol>
              </a:tblGrid>
              <a:tr h="866377">
                <a:tc rowSpan="2">
                  <a:txBody>
                    <a:bodyPr/>
                    <a:lstStyle/>
                    <a:p>
                      <a:pPr algn="ctr">
                        <a:lnSpc>
                          <a:spcPct val="115000"/>
                        </a:lnSpc>
                        <a:spcAft>
                          <a:spcPts val="0"/>
                        </a:spcAft>
                      </a:pPr>
                      <a:r>
                        <a:rPr lang="kk-KZ" sz="2000" dirty="0">
                          <a:effectLst/>
                          <a:latin typeface="Times New Roman" pitchFamily="18" charset="0"/>
                          <a:cs typeface="Times New Roman" pitchFamily="18" charset="0"/>
                        </a:rPr>
                        <a:t>Бездің аты</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r>
                        <a:rPr lang="kk-KZ" sz="2000" dirty="0">
                          <a:effectLst/>
                          <a:latin typeface="Times New Roman" pitchFamily="18" charset="0"/>
                          <a:cs typeface="Times New Roman" pitchFamily="18" charset="0"/>
                        </a:rPr>
                        <a:t>Бөлетін гормон</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nSpc>
                          <a:spcPct val="115000"/>
                        </a:lnSpc>
                        <a:spcAft>
                          <a:spcPts val="0"/>
                        </a:spcAft>
                      </a:pPr>
                      <a:r>
                        <a:rPr lang="kk-KZ" sz="2000" dirty="0">
                          <a:effectLst/>
                          <a:latin typeface="Times New Roman" pitchFamily="18" charset="0"/>
                          <a:ea typeface="Calibri"/>
                          <a:cs typeface="Times New Roman" pitchFamily="18" charset="0"/>
                        </a:rPr>
                        <a:t>Ерекшелігі</a:t>
                      </a:r>
                      <a:r>
                        <a:rPr lang="kk-KZ" sz="2000" baseline="0" dirty="0">
                          <a:effectLst/>
                          <a:latin typeface="Times New Roman" pitchFamily="18" charset="0"/>
                          <a:ea typeface="Calibri"/>
                          <a:cs typeface="Times New Roman" pitchFamily="18" charset="0"/>
                        </a:rPr>
                        <a:t> </a:t>
                      </a:r>
                      <a:endParaRPr lang="ru-RU" sz="2000" dirty="0">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a:effectLst/>
                          <a:latin typeface="Times New Roman" pitchFamily="18" charset="0"/>
                          <a:cs typeface="Times New Roman" pitchFamily="18" charset="0"/>
                        </a:rPr>
                        <a:t>Бездердің қызметі бұзылуынан болатын аурулар</a:t>
                      </a:r>
                      <a:endParaRPr lang="ru-RU" sz="2000" dirty="0">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extLst>
                  <a:ext uri="{0D108BD9-81ED-4DB2-BD59-A6C34878D82A}">
                    <a16:rowId xmlns="" xmlns:a16="http://schemas.microsoft.com/office/drawing/2014/main" val="10000"/>
                  </a:ext>
                </a:extLst>
              </a:tr>
              <a:tr h="10982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2000">
                          <a:effectLst/>
                          <a:latin typeface="Times New Roman" pitchFamily="18" charset="0"/>
                          <a:cs typeface="Times New Roman" pitchFamily="18" charset="0"/>
                        </a:rPr>
                        <a:t>Егер гормондар аз бөлінсе</a:t>
                      </a:r>
                      <a:endParaRPr lang="ru-RU" sz="2000">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effectLst/>
                        <a:latin typeface="Times New Roman" pitchFamily="18" charset="0"/>
                        <a:ea typeface="Calibri"/>
                        <a:cs typeface="Times New Roman" pitchFamily="18" charset="0"/>
                      </a:endParaRPr>
                    </a:p>
                  </a:txBody>
                  <a:tcPr marL="0" marR="0" marT="0" marB="0"/>
                </a:tc>
                <a:extLst>
                  <a:ext uri="{0D108BD9-81ED-4DB2-BD59-A6C34878D82A}">
                    <a16:rowId xmlns="" xmlns:a16="http://schemas.microsoft.com/office/drawing/2014/main" val="10001"/>
                  </a:ext>
                </a:extLst>
              </a:tr>
              <a:tr h="1672935">
                <a:tc>
                  <a:txBody>
                    <a:bodyPr/>
                    <a:lstStyle/>
                    <a:p>
                      <a:r>
                        <a:rPr lang="kk-KZ" sz="2400" dirty="0">
                          <a:latin typeface="Times New Roman" pitchFamily="18" charset="0"/>
                          <a:cs typeface="Times New Roman" pitchFamily="18" charset="0"/>
                        </a:rPr>
                        <a:t>Эпифиз</a:t>
                      </a:r>
                      <a:endParaRPr lang="ru-RU" sz="2400" dirty="0">
                        <a:latin typeface="Times New Roman" pitchFamily="18" charset="0"/>
                        <a:cs typeface="Times New Roman" pitchFamily="18" charset="0"/>
                      </a:endParaRPr>
                    </a:p>
                  </a:txBody>
                  <a:tcPr marL="72448" marR="72448" marT="36224" marB="36224"/>
                </a:tc>
                <a:tc>
                  <a:txBody>
                    <a:bodyPr/>
                    <a:lstStyle/>
                    <a:p>
                      <a:r>
                        <a:rPr lang="kk-KZ" sz="2400" dirty="0">
                          <a:latin typeface="Times New Roman" pitchFamily="18" charset="0"/>
                          <a:cs typeface="Times New Roman" pitchFamily="18" charset="0"/>
                        </a:rPr>
                        <a:t>мелатонин</a:t>
                      </a:r>
                      <a:endParaRPr lang="ru-RU" sz="2400" dirty="0">
                        <a:latin typeface="Times New Roman" pitchFamily="18" charset="0"/>
                        <a:cs typeface="Times New Roman" pitchFamily="18" charset="0"/>
                      </a:endParaRPr>
                    </a:p>
                  </a:txBody>
                  <a:tcPr marL="72448" marR="72448" marT="36224" marB="36224"/>
                </a:tc>
                <a:tc>
                  <a:txBody>
                    <a:bodyPr/>
                    <a:lstStyle/>
                    <a:p>
                      <a:r>
                        <a:rPr lang="kk-KZ" sz="2000" dirty="0">
                          <a:latin typeface="Times New Roman" pitchFamily="18" charset="0"/>
                          <a:cs typeface="Times New Roman" pitchFamily="18" charset="0"/>
                        </a:rPr>
                        <a:t>Пішіні домалақша без, салмағы</a:t>
                      </a:r>
                      <a:r>
                        <a:rPr lang="kk-KZ" sz="2000" baseline="0" dirty="0">
                          <a:latin typeface="Times New Roman" pitchFamily="18" charset="0"/>
                          <a:cs typeface="Times New Roman" pitchFamily="18" charset="0"/>
                        </a:rPr>
                        <a:t> 0,2г. Ол ортаңғы ми мен аралық мидың ортасында орналасқан.</a:t>
                      </a:r>
                      <a:endParaRPr lang="ru-RU" sz="2000" dirty="0">
                        <a:latin typeface="Times New Roman" pitchFamily="18" charset="0"/>
                        <a:cs typeface="Times New Roman" pitchFamily="18" charset="0"/>
                      </a:endParaRPr>
                    </a:p>
                  </a:txBody>
                  <a:tcPr marL="72448" marR="72448" marT="36224" marB="36224"/>
                </a:tc>
                <a:tc>
                  <a:txBody>
                    <a:bodyPr/>
                    <a:lstStyle/>
                    <a:p>
                      <a:pPr algn="ctr"/>
                      <a:r>
                        <a:rPr lang="kk-KZ"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txBody>
                  <a:tcPr marL="72448" marR="72448" marT="36224" marB="362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baseline="0" dirty="0">
                          <a:latin typeface="Times New Roman" pitchFamily="18" charset="0"/>
                          <a:cs typeface="Times New Roman" pitchFamily="18" charset="0"/>
                        </a:rPr>
                        <a:t> </a:t>
                      </a:r>
                      <a:r>
                        <a:rPr lang="kk-KZ" sz="4400" baseline="0" dirty="0">
                          <a:latin typeface="Times New Roman" pitchFamily="18" charset="0"/>
                          <a:cs typeface="Times New Roman" pitchFamily="18" charset="0"/>
                        </a:rPr>
                        <a:t>-</a:t>
                      </a:r>
                      <a:endParaRPr lang="ru-RU" sz="32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0" marR="0" marT="0" marB="0"/>
                </a:tc>
                <a:extLst>
                  <a:ext uri="{0D108BD9-81ED-4DB2-BD59-A6C34878D82A}">
                    <a16:rowId xmlns="" xmlns:a16="http://schemas.microsoft.com/office/drawing/2014/main" val="10002"/>
                  </a:ext>
                </a:extLst>
              </a:tr>
            </a:tbl>
          </a:graphicData>
        </a:graphic>
      </p:graphicFrame>
      <p:pic>
        <p:nvPicPr>
          <p:cNvPr id="5" name="Picture 2" descr="C:\Users\Данияр\Desktop\images (3).jpg"/>
          <p:cNvPicPr>
            <a:picLocks noChangeAspect="1" noChangeArrowheads="1"/>
          </p:cNvPicPr>
          <p:nvPr/>
        </p:nvPicPr>
        <p:blipFill>
          <a:blip r:embed="rId2"/>
          <a:srcRect/>
          <a:stretch>
            <a:fillRect/>
          </a:stretch>
        </p:blipFill>
        <p:spPr bwMode="auto">
          <a:xfrm>
            <a:off x="4500562" y="214290"/>
            <a:ext cx="3143272" cy="2397204"/>
          </a:xfrm>
          <a:prstGeom prst="rect">
            <a:avLst/>
          </a:prstGeom>
          <a:noFill/>
        </p:spPr>
      </p:pic>
      <p:sp>
        <p:nvSpPr>
          <p:cNvPr id="6" name="Скругленный прямоугольник 5"/>
          <p:cNvSpPr/>
          <p:nvPr/>
        </p:nvSpPr>
        <p:spPr>
          <a:xfrm>
            <a:off x="642910" y="500042"/>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a:solidFill>
                  <a:schemeClr val="tx1"/>
                </a:solidFill>
                <a:latin typeface="Times New Roman" pitchFamily="18" charset="0"/>
                <a:cs typeface="Times New Roman" pitchFamily="18" charset="0"/>
              </a:rPr>
              <a:t>Эпифиз</a:t>
            </a:r>
            <a:r>
              <a:rPr lang="kk-KZ" dirty="0"/>
              <a:t> </a:t>
            </a:r>
            <a:endParaRPr lang="ru-RU"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215370" cy="2985433"/>
          </a:xfrm>
          <a:prstGeom prst="rect">
            <a:avLst/>
          </a:prstGeom>
        </p:spPr>
        <p:txBody>
          <a:bodyPr wrap="square">
            <a:spAutoFit/>
          </a:bodyPr>
          <a:lstStyle/>
          <a:p>
            <a:pPr algn="just"/>
            <a:r>
              <a:rPr lang="ru-RU" sz="4400" b="1" dirty="0" err="1">
                <a:solidFill>
                  <a:srgbClr val="FF0000"/>
                </a:solidFill>
                <a:latin typeface="Times New Roman" pitchFamily="18" charset="0"/>
                <a:cs typeface="Times New Roman" pitchFamily="18" charset="0"/>
              </a:rPr>
              <a:t>Қалқанша </a:t>
            </a:r>
            <a:r>
              <a:rPr lang="ru-RU" sz="4400" b="1" dirty="0">
                <a:solidFill>
                  <a:srgbClr val="FF0000"/>
                </a:solidFill>
                <a:latin typeface="Times New Roman" pitchFamily="18" charset="0"/>
                <a:cs typeface="Times New Roman" pitchFamily="18" charset="0"/>
              </a:rPr>
              <a:t>без </a:t>
            </a:r>
            <a:r>
              <a:rPr lang="ru-RU"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мойында</a:t>
            </a:r>
            <a:r>
              <a:rPr lang="ru-RU"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көмекейдің алдыңғы жағында орналасқан пішіні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таға 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 салмағы </a:t>
            </a:r>
            <a:r>
              <a:rPr lang="ru-RU" sz="2400" dirty="0">
                <a:latin typeface="Times New Roman" pitchFamily="18" charset="0"/>
                <a:cs typeface="Times New Roman" pitchFamily="18" charset="0"/>
              </a:rPr>
              <a:t>- 15-30г. </a:t>
            </a:r>
            <a:r>
              <a:rPr lang="ru-RU" sz="2400" dirty="0" err="1">
                <a:latin typeface="Times New Roman" pitchFamily="18" charset="0"/>
                <a:cs typeface="Times New Roman" pitchFamily="18" charset="0"/>
              </a:rPr>
              <a:t>Олардың ішінде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негізгісі</a:t>
            </a:r>
            <a:r>
              <a:rPr lang="ru-RU" sz="2400" dirty="0">
                <a:latin typeface="Times New Roman" pitchFamily="18" charset="0"/>
                <a:cs typeface="Times New Roman" pitchFamily="18" charset="0"/>
              </a:rPr>
              <a:t> тироксин </a:t>
            </a:r>
            <a:r>
              <a:rPr lang="ru-RU" sz="2400" dirty="0" err="1">
                <a:latin typeface="Times New Roman" pitchFamily="18" charset="0"/>
                <a:cs typeface="Times New Roman" pitchFamily="18" charset="0"/>
              </a:rPr>
              <a:t>зат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алмасуды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органикалық заттардың тотығу процестеріне</a:t>
            </a:r>
            <a:r>
              <a:rPr lang="ru-RU" sz="2400" dirty="0">
                <a:latin typeface="Times New Roman" pitchFamily="18" charset="0"/>
                <a:cs typeface="Times New Roman" pitchFamily="18" charset="0"/>
              </a:rPr>
              <a:t>, даму, </a:t>
            </a:r>
            <a:r>
              <a:rPr lang="ru-RU" sz="2400" dirty="0" err="1">
                <a:latin typeface="Times New Roman" pitchFamily="18" charset="0"/>
                <a:cs typeface="Times New Roman" pitchFamily="18" charset="0"/>
              </a:rPr>
              <a:t>өсу процестерін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қатысады.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Ұлпалардың жіктелуіне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жүйке және жүрек іс-әркетінің қозғыштығын күшейтуге қатысады.</a:t>
            </a:r>
            <a:endParaRPr lang="ru-RU" dirty="0">
              <a:latin typeface="Times New Roman" pitchFamily="18" charset="0"/>
              <a:cs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32656"/>
            <a:ext cx="4032448" cy="490066"/>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124744"/>
            <a:ext cx="4248472" cy="5328592"/>
          </a:xfrm>
        </p:spPr>
        <p:txBody>
          <a:bodyPr>
            <a:normAutofit fontScale="77500" lnSpcReduction="20000"/>
          </a:bodyPr>
          <a:lstStyle/>
          <a:p>
            <a:pPr marL="0" indent="0">
              <a:buNone/>
            </a:pPr>
            <a:r>
              <a:rPr lang="ru-RU" dirty="0"/>
              <a:t>    </a:t>
            </a:r>
            <a:r>
              <a:rPr lang="ru-RU" dirty="0" err="1"/>
              <a:t>Қалқанша</a:t>
            </a:r>
            <a:r>
              <a:rPr lang="ru-RU" dirty="0"/>
              <a:t> без </a:t>
            </a:r>
            <a:r>
              <a:rPr lang="ru-RU" dirty="0" err="1"/>
              <a:t>тіні</a:t>
            </a:r>
            <a:r>
              <a:rPr lang="ru-RU" dirty="0"/>
              <a:t> </a:t>
            </a:r>
            <a:r>
              <a:rPr lang="ru-RU" dirty="0" err="1"/>
              <a:t>дәнекер</a:t>
            </a:r>
            <a:r>
              <a:rPr lang="ru-RU" dirty="0"/>
              <a:t> </a:t>
            </a:r>
            <a:r>
              <a:rPr lang="ru-RU" dirty="0" err="1"/>
              <a:t>тіннің</a:t>
            </a:r>
            <a:r>
              <a:rPr lang="ru-RU" dirty="0"/>
              <a:t> ж</a:t>
            </a:r>
            <a:r>
              <a:rPr lang="kk-KZ" dirty="0"/>
              <a:t>ұқ</a:t>
            </a:r>
            <a:r>
              <a:rPr lang="ru-RU" dirty="0"/>
              <a:t>а </a:t>
            </a:r>
            <a:r>
              <a:rPr lang="ru-RU" dirty="0" err="1"/>
              <a:t>қабаттарымен</a:t>
            </a:r>
            <a:r>
              <a:rPr lang="ru-RU" dirty="0"/>
              <a:t> </a:t>
            </a:r>
            <a:r>
              <a:rPr lang="ru-RU" dirty="0" err="1"/>
              <a:t>қоршалған</a:t>
            </a:r>
            <a:r>
              <a:rPr lang="ru-RU" dirty="0"/>
              <a:t> </a:t>
            </a:r>
            <a:r>
              <a:rPr lang="ru-RU" dirty="0" err="1"/>
              <a:t>көлемі</a:t>
            </a:r>
            <a:r>
              <a:rPr lang="ru-RU" dirty="0"/>
              <a:t> 25-500 мкм </a:t>
            </a:r>
            <a:r>
              <a:rPr lang="ru-RU" dirty="0" err="1"/>
              <a:t>болатын</a:t>
            </a:r>
            <a:r>
              <a:rPr lang="ru-RU" dirty="0"/>
              <a:t> </a:t>
            </a:r>
            <a:r>
              <a:rPr lang="ru-RU" dirty="0" err="1"/>
              <a:t>фолликулалардан</a:t>
            </a:r>
            <a:r>
              <a:rPr lang="ru-RU" dirty="0"/>
              <a:t> т</a:t>
            </a:r>
            <a:r>
              <a:rPr lang="kk-KZ" dirty="0"/>
              <a:t>ұ</a:t>
            </a:r>
            <a:r>
              <a:rPr lang="ru-RU" dirty="0"/>
              <a:t>рады. </a:t>
            </a:r>
            <a:r>
              <a:rPr lang="ru-RU" dirty="0" err="1"/>
              <a:t>Олардың</a:t>
            </a:r>
            <a:r>
              <a:rPr lang="ru-RU" dirty="0"/>
              <a:t> </a:t>
            </a:r>
            <a:r>
              <a:rPr lang="ru-RU" dirty="0" err="1"/>
              <a:t>эпит</a:t>
            </a:r>
            <a:r>
              <a:rPr lang="kk-KZ" dirty="0"/>
              <a:t>е</a:t>
            </a:r>
            <a:r>
              <a:rPr lang="ru-RU" dirty="0" err="1"/>
              <a:t>лий</a:t>
            </a:r>
            <a:r>
              <a:rPr lang="ru-RU" dirty="0"/>
              <a:t> </a:t>
            </a:r>
            <a:r>
              <a:rPr lang="ru-RU" dirty="0" err="1"/>
              <a:t>жасушалары</a:t>
            </a:r>
            <a:r>
              <a:rPr lang="ru-RU" dirty="0"/>
              <a:t> қ</a:t>
            </a:r>
            <a:r>
              <a:rPr lang="kk-KZ" dirty="0"/>
              <a:t>ұ</a:t>
            </a:r>
            <a:r>
              <a:rPr lang="ru-RU" dirty="0" err="1"/>
              <a:t>рамында</a:t>
            </a:r>
            <a:r>
              <a:rPr lang="ru-RU" dirty="0"/>
              <a:t> йод бар </a:t>
            </a:r>
            <a:r>
              <a:rPr lang="ru-RU" dirty="0" err="1"/>
              <a:t>гормондарды</a:t>
            </a:r>
            <a:r>
              <a:rPr lang="ru-RU" dirty="0"/>
              <a:t> </a:t>
            </a:r>
            <a:r>
              <a:rPr lang="ru-RU" dirty="0" err="1"/>
              <a:t>түзеді</a:t>
            </a:r>
            <a:r>
              <a:rPr lang="ru-RU" dirty="0"/>
              <a:t>. Б</a:t>
            </a:r>
            <a:r>
              <a:rPr lang="kk-KZ" dirty="0"/>
              <a:t>ұ</a:t>
            </a:r>
            <a:r>
              <a:rPr lang="ru-RU" dirty="0" err="1"/>
              <a:t>лар</a:t>
            </a:r>
            <a:r>
              <a:rPr lang="ru-RU" dirty="0"/>
              <a:t> </a:t>
            </a:r>
            <a:r>
              <a:rPr lang="ru-RU" dirty="0" err="1"/>
              <a:t>трийодтиронин</a:t>
            </a:r>
            <a:r>
              <a:rPr lang="ru-RU" dirty="0"/>
              <a:t> (Т</a:t>
            </a:r>
            <a:r>
              <a:rPr lang="ru-RU" baseline="-25000" dirty="0"/>
              <a:t>3</a:t>
            </a:r>
            <a:r>
              <a:rPr lang="ru-RU" dirty="0"/>
              <a:t>) </a:t>
            </a:r>
            <a:r>
              <a:rPr lang="ru-RU" dirty="0" err="1"/>
              <a:t>және</a:t>
            </a:r>
            <a:r>
              <a:rPr lang="ru-RU" dirty="0"/>
              <a:t> </a:t>
            </a:r>
            <a:r>
              <a:rPr lang="ru-RU" dirty="0" err="1"/>
              <a:t>тетрайодтиронин</a:t>
            </a:r>
            <a:r>
              <a:rPr lang="ru-RU" dirty="0"/>
              <a:t> (Т</a:t>
            </a:r>
            <a:r>
              <a:rPr lang="kk-KZ" baseline="-25000" dirty="0"/>
              <a:t>4</a:t>
            </a:r>
            <a:r>
              <a:rPr lang="ru-RU" dirty="0"/>
              <a:t>) </a:t>
            </a:r>
            <a:r>
              <a:rPr lang="ru-RU" dirty="0" err="1"/>
              <a:t>немесе</a:t>
            </a:r>
            <a:r>
              <a:rPr lang="ru-RU" dirty="0"/>
              <a:t> тироксин. </a:t>
            </a:r>
            <a:r>
              <a:rPr lang="ru-RU" dirty="0" err="1"/>
              <a:t>Олар</a:t>
            </a:r>
            <a:r>
              <a:rPr lang="ru-RU" dirty="0"/>
              <a:t> </a:t>
            </a:r>
            <a:r>
              <a:rPr lang="ru-RU" dirty="0" err="1"/>
              <a:t>белокпен</a:t>
            </a:r>
            <a:r>
              <a:rPr lang="ru-RU" dirty="0"/>
              <a:t> </a:t>
            </a:r>
            <a:r>
              <a:rPr lang="ru-RU" dirty="0" err="1"/>
              <a:t>қосыл</a:t>
            </a:r>
            <a:r>
              <a:rPr lang="kk-KZ" dirty="0"/>
              <a:t>ып</a:t>
            </a:r>
            <a:r>
              <a:rPr lang="ru-RU" dirty="0"/>
              <a:t>, </a:t>
            </a:r>
            <a:r>
              <a:rPr lang="ru-RU" dirty="0" err="1"/>
              <a:t>йодтиреоглобулин</a:t>
            </a:r>
            <a:r>
              <a:rPr lang="ru-RU" dirty="0"/>
              <a:t> </a:t>
            </a:r>
            <a:r>
              <a:rPr lang="ru-RU" dirty="0" err="1"/>
              <a:t>деген</a:t>
            </a:r>
            <a:r>
              <a:rPr lang="ru-RU" dirty="0"/>
              <a:t> </a:t>
            </a:r>
            <a:r>
              <a:rPr lang="ru-RU" dirty="0" err="1"/>
              <a:t>тұтқыр</a:t>
            </a:r>
            <a:r>
              <a:rPr lang="ru-RU" dirty="0"/>
              <a:t> </a:t>
            </a:r>
            <a:r>
              <a:rPr lang="ru-RU" dirty="0" err="1"/>
              <a:t>коллоидты</a:t>
            </a:r>
            <a:r>
              <a:rPr lang="ru-RU" dirty="0"/>
              <a:t> </a:t>
            </a:r>
            <a:r>
              <a:rPr lang="kk-KZ" dirty="0"/>
              <a:t>зат</a:t>
            </a:r>
            <a:r>
              <a:rPr lang="kk-KZ" i="1" dirty="0"/>
              <a:t> </a:t>
            </a:r>
            <a:r>
              <a:rPr lang="ru-RU" dirty="0" err="1"/>
              <a:t>түзеді</a:t>
            </a:r>
            <a:r>
              <a:rPr lang="ru-RU" dirty="0"/>
              <a:t>. </a:t>
            </a:r>
            <a:r>
              <a:rPr lang="ru-RU" dirty="0" err="1"/>
              <a:t>Кейін</a:t>
            </a:r>
            <a:r>
              <a:rPr lang="ru-RU" dirty="0"/>
              <a:t> </a:t>
            </a:r>
            <a:r>
              <a:rPr lang="ru-RU" dirty="0" err="1"/>
              <a:t>керек</a:t>
            </a:r>
            <a:r>
              <a:rPr lang="ru-RU" dirty="0"/>
              <a:t> к</a:t>
            </a:r>
            <a:r>
              <a:rPr lang="kk-KZ" dirty="0"/>
              <a:t>е</a:t>
            </a:r>
            <a:r>
              <a:rPr lang="ru-RU" dirty="0" err="1"/>
              <a:t>зд</a:t>
            </a:r>
            <a:r>
              <a:rPr lang="kk-KZ" dirty="0"/>
              <a:t>е</a:t>
            </a:r>
            <a:r>
              <a:rPr lang="ru-RU" dirty="0"/>
              <a:t> </a:t>
            </a:r>
            <a:r>
              <a:rPr lang="ru-RU" dirty="0" err="1"/>
              <a:t>коллоидты</a:t>
            </a:r>
            <a:r>
              <a:rPr lang="ru-RU" dirty="0"/>
              <a:t> </a:t>
            </a:r>
            <a:r>
              <a:rPr lang="ru-RU" dirty="0" err="1"/>
              <a:t>заттан</a:t>
            </a:r>
            <a:r>
              <a:rPr lang="ru-RU" dirty="0"/>
              <a:t> </a:t>
            </a:r>
            <a:r>
              <a:rPr lang="ru-RU" dirty="0" err="1"/>
              <a:t>гормондар</a:t>
            </a:r>
            <a:r>
              <a:rPr lang="ru-RU" dirty="0"/>
              <a:t> </a:t>
            </a:r>
            <a:r>
              <a:rPr lang="ru-RU" dirty="0" err="1"/>
              <a:t>бөлініп</a:t>
            </a:r>
            <a:r>
              <a:rPr lang="ru-RU" dirty="0"/>
              <a:t> </a:t>
            </a:r>
            <a:r>
              <a:rPr lang="ru-RU" dirty="0" err="1"/>
              <a:t>қанға</a:t>
            </a:r>
            <a:r>
              <a:rPr lang="ru-RU" dirty="0"/>
              <a:t> </a:t>
            </a:r>
            <a:r>
              <a:rPr lang="ru-RU" dirty="0" err="1"/>
              <a:t>өтеді</a:t>
            </a:r>
            <a:r>
              <a:rPr lang="ru-RU" dirty="0"/>
              <a:t>.  </a:t>
            </a:r>
          </a:p>
          <a:p>
            <a:pPr marL="0" indent="0">
              <a:buNone/>
            </a:pP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68760"/>
            <a:ext cx="28670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8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pPr>
              <a:defRPr/>
            </a:pPr>
            <a:endParaRPr lang="ru-RU"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1428736"/>
            <a:ext cx="7834890" cy="509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57422" y="0"/>
            <a:ext cx="5143536" cy="785794"/>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kk-KZ" sz="4000" b="1" dirty="0">
                <a:solidFill>
                  <a:schemeClr val="tx1"/>
                </a:solidFill>
                <a:latin typeface="Times New Roman" pitchFamily="18" charset="0"/>
                <a:cs typeface="Times New Roman" pitchFamily="18" charset="0"/>
              </a:rPr>
              <a:t>Қалқанша безі</a:t>
            </a:r>
            <a:endParaRPr lang="ru-RU" sz="40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4500562" y="4071942"/>
            <a:ext cx="4643438" cy="2428892"/>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342900" indent="-342900"/>
            <a:r>
              <a:rPr lang="kk-KZ" b="1" dirty="0">
                <a:solidFill>
                  <a:schemeClr val="tx1"/>
                </a:solidFill>
                <a:latin typeface="Times New Roman" pitchFamily="18" charset="0"/>
                <a:cs typeface="Times New Roman" pitchFamily="18" charset="0"/>
              </a:rPr>
              <a:t>Қызметі:</a:t>
            </a:r>
            <a:endParaRPr lang="ru-RU" b="1" dirty="0">
              <a:solidFill>
                <a:schemeClr val="tx1"/>
              </a:solidFill>
              <a:latin typeface="Times New Roman" pitchFamily="18" charset="0"/>
              <a:cs typeface="Times New Roman" pitchFamily="18" charset="0"/>
            </a:endParaRPr>
          </a:p>
          <a:p>
            <a:pPr marL="342900" indent="-342900">
              <a:buAutoNum type="arabicPeriod"/>
            </a:pPr>
            <a:r>
              <a:rPr lang="ru-RU" dirty="0" err="1">
                <a:solidFill>
                  <a:schemeClr val="tx1"/>
                </a:solidFill>
                <a:latin typeface="Times New Roman" pitchFamily="18" charset="0"/>
                <a:cs typeface="Times New Roman" pitchFamily="18" charset="0"/>
              </a:rPr>
              <a:t>Ти</a:t>
            </a:r>
            <a:r>
              <a:rPr lang="kk-KZ" dirty="0">
                <a:solidFill>
                  <a:schemeClr val="tx1"/>
                </a:solidFill>
                <a:latin typeface="Times New Roman" pitchFamily="18" charset="0"/>
                <a:cs typeface="Times New Roman" pitchFamily="18" charset="0"/>
              </a:rPr>
              <a:t>роксин гормоны зат алмасуға қатысады</a:t>
            </a:r>
          </a:p>
          <a:p>
            <a:pPr marL="342900" indent="-342900">
              <a:buAutoNum type="arabicPeriod"/>
            </a:pPr>
            <a:r>
              <a:rPr lang="kk-KZ" dirty="0">
                <a:solidFill>
                  <a:schemeClr val="tx1"/>
                </a:solidFill>
                <a:latin typeface="Times New Roman" pitchFamily="18" charset="0"/>
                <a:cs typeface="Times New Roman" pitchFamily="18" charset="0"/>
              </a:rPr>
              <a:t>Организмнің өсуі мен дамуына әсер етеді</a:t>
            </a:r>
          </a:p>
          <a:p>
            <a:pPr marL="342900" indent="-342900">
              <a:buAutoNum type="arabicPeriod"/>
            </a:pPr>
            <a:r>
              <a:rPr lang="kk-KZ" dirty="0">
                <a:solidFill>
                  <a:schemeClr val="tx1"/>
                </a:solidFill>
                <a:latin typeface="Times New Roman" pitchFamily="18" charset="0"/>
                <a:cs typeface="Times New Roman" pitchFamily="18" charset="0"/>
              </a:rPr>
              <a:t>Жүйке жүйесінің қозуы мен жүректің жиырылуын арттырады</a:t>
            </a:r>
            <a:endParaRPr lang="ru-RU"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428596" y="2786058"/>
            <a:ext cx="1143008" cy="92869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9" name="Скругленный прямоугольник 8"/>
          <p:cNvSpPr/>
          <p:nvPr/>
        </p:nvSpPr>
        <p:spPr>
          <a:xfrm>
            <a:off x="5072066" y="785794"/>
            <a:ext cx="857256"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0" name="Скругленный прямоугольник 9"/>
          <p:cNvSpPr/>
          <p:nvPr/>
        </p:nvSpPr>
        <p:spPr>
          <a:xfrm>
            <a:off x="6072198" y="1357298"/>
            <a:ext cx="1714512" cy="57150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1" name="Скругленный прямоугольник 10"/>
          <p:cNvSpPr/>
          <p:nvPr/>
        </p:nvSpPr>
        <p:spPr>
          <a:xfrm>
            <a:off x="1357290" y="6357934"/>
            <a:ext cx="2071702"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785926"/>
          <a:ext cx="8501122" cy="2369512"/>
        </p:xfrm>
        <a:graphic>
          <a:graphicData uri="http://schemas.openxmlformats.org/drawingml/2006/table">
            <a:tbl>
              <a:tblPr/>
              <a:tblGrid>
                <a:gridCol w="3214924">
                  <a:extLst>
                    <a:ext uri="{9D8B030D-6E8A-4147-A177-3AD203B41FA5}">
                      <a16:colId xmlns="" xmlns:a16="http://schemas.microsoft.com/office/drawing/2014/main" val="20000"/>
                    </a:ext>
                  </a:extLst>
                </a:gridCol>
                <a:gridCol w="1619047">
                  <a:extLst>
                    <a:ext uri="{9D8B030D-6E8A-4147-A177-3AD203B41FA5}">
                      <a16:colId xmlns="" xmlns:a16="http://schemas.microsoft.com/office/drawing/2014/main" val="20001"/>
                    </a:ext>
                  </a:extLst>
                </a:gridCol>
                <a:gridCol w="1621290">
                  <a:extLst>
                    <a:ext uri="{9D8B030D-6E8A-4147-A177-3AD203B41FA5}">
                      <a16:colId xmlns="" xmlns:a16="http://schemas.microsoft.com/office/drawing/2014/main" val="20002"/>
                    </a:ext>
                  </a:extLst>
                </a:gridCol>
                <a:gridCol w="2045861">
                  <a:extLst>
                    <a:ext uri="{9D8B030D-6E8A-4147-A177-3AD203B41FA5}">
                      <a16:colId xmlns="" xmlns:a16="http://schemas.microsoft.com/office/drawing/2014/main" val="20003"/>
                    </a:ext>
                  </a:extLst>
                </a:gridCol>
              </a:tblGrid>
              <a:tr h="612334">
                <a:tc>
                  <a:txBody>
                    <a:bodyPr/>
                    <a:lstStyle/>
                    <a:p>
                      <a:r>
                        <a:rPr lang="ru-RU" sz="2400" b="1" dirty="0" err="1">
                          <a:solidFill>
                            <a:srgbClr val="002060"/>
                          </a:solidFill>
                          <a:latin typeface="Times New Roman" pitchFamily="18" charset="0"/>
                          <a:cs typeface="Times New Roman" pitchFamily="18" charset="0"/>
                        </a:rPr>
                        <a:t>Орналасқан жері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Пішіні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Салмағы</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ru-RU" sz="2400" b="1" dirty="0" err="1">
                          <a:solidFill>
                            <a:srgbClr val="002060"/>
                          </a:solidFill>
                          <a:latin typeface="Times New Roman" pitchFamily="18" charset="0"/>
                          <a:cs typeface="Times New Roman" pitchFamily="18" charset="0"/>
                        </a:rPr>
                        <a:t>Бөлінетін</a:t>
                      </a:r>
                      <a:endParaRPr lang="ru-RU" sz="2400" b="1" dirty="0">
                        <a:solidFill>
                          <a:srgbClr val="002060"/>
                        </a:solidFill>
                        <a:latin typeface="Times New Roman" pitchFamily="18" charset="0"/>
                        <a:cs typeface="Times New Roman" pitchFamily="18" charset="0"/>
                      </a:endParaRPr>
                    </a:p>
                    <a:p>
                      <a:r>
                        <a:rPr lang="ru-RU" sz="2400" b="1" dirty="0" err="1">
                          <a:solidFill>
                            <a:srgbClr val="002060"/>
                          </a:solidFill>
                          <a:latin typeface="Times New Roman" pitchFamily="18" charset="0"/>
                          <a:cs typeface="Times New Roman" pitchFamily="18" charset="0"/>
                        </a:rPr>
                        <a:t>гормондар</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399620">
                <a:tc>
                  <a:txBody>
                    <a:bodyPr/>
                    <a:lstStyle/>
                    <a:p>
                      <a:r>
                        <a:rPr lang="ru-RU" sz="2400" dirty="0" err="1">
                          <a:solidFill>
                            <a:srgbClr val="002060"/>
                          </a:solidFill>
                          <a:latin typeface="Times New Roman" pitchFamily="18" charset="0"/>
                          <a:cs typeface="Times New Roman" pitchFamily="18" charset="0"/>
                        </a:rPr>
                        <a:t>Қалқанша бездің жоғарғы және төменгі жағынан екеуден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жанаса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орналасады</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err="1">
                          <a:solidFill>
                            <a:srgbClr val="002060"/>
                          </a:solidFill>
                          <a:latin typeface="Times New Roman" pitchFamily="18" charset="0"/>
                          <a:cs typeface="Times New Roman" pitchFamily="18" charset="0"/>
                        </a:rPr>
                        <a:t>Үлкендігі асбұршақтай</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20-50м г</a:t>
                      </a: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Паратгормоны</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бөлінеді</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7" name="Таблица 6"/>
          <p:cNvGraphicFramePr>
            <a:graphicFrameLocks noGrp="1"/>
          </p:cNvGraphicFramePr>
          <p:nvPr/>
        </p:nvGraphicFramePr>
        <p:xfrm>
          <a:off x="595745" y="1330036"/>
          <a:ext cx="208280" cy="1094509"/>
        </p:xfrm>
        <a:graphic>
          <a:graphicData uri="http://schemas.openxmlformats.org/drawingml/2006/table">
            <a:tbl>
              <a:tblPr/>
              <a:tblGrid>
                <a:gridCol w="208280">
                  <a:extLst>
                    <a:ext uri="{9D8B030D-6E8A-4147-A177-3AD203B41FA5}">
                      <a16:colId xmlns="" xmlns:a16="http://schemas.microsoft.com/office/drawing/2014/main" val="20000"/>
                    </a:ext>
                  </a:extLst>
                </a:gridCol>
              </a:tblGrid>
              <a:tr h="1094509">
                <a:tc>
                  <a:txBody>
                    <a:bodyPr/>
                    <a:lstStyle/>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8" name="Прямоугольник 7"/>
          <p:cNvSpPr/>
          <p:nvPr/>
        </p:nvSpPr>
        <p:spPr>
          <a:xfrm>
            <a:off x="2500298" y="857232"/>
            <a:ext cx="3956724" cy="584775"/>
          </a:xfrm>
          <a:prstGeom prst="rect">
            <a:avLst/>
          </a:prstGeom>
        </p:spPr>
        <p:txBody>
          <a:bodyPr wrap="none">
            <a:spAutoFit/>
          </a:bodyPr>
          <a:lstStyle/>
          <a:p>
            <a:pPr algn="ctr"/>
            <a:r>
              <a:rPr lang="ru-RU" sz="3200" b="1" dirty="0" err="1">
                <a:solidFill>
                  <a:srgbClr val="FF0000"/>
                </a:solidFill>
                <a:latin typeface="Times New Roman" pitchFamily="18" charset="0"/>
                <a:cs typeface="Times New Roman" pitchFamily="18" charset="0"/>
              </a:rPr>
              <a:t>Қалқаншамаңы безі</a:t>
            </a:r>
            <a:endParaRPr lang="ru-RU" sz="3200"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и по запросу қалқанша маңы сурет"/>
          <p:cNvPicPr>
            <a:picLocks noChangeAspect="1" noChangeArrowheads="1"/>
          </p:cNvPicPr>
          <p:nvPr/>
        </p:nvPicPr>
        <p:blipFill>
          <a:blip r:embed="rId2"/>
          <a:srcRect t="19508"/>
          <a:stretch>
            <a:fillRect/>
          </a:stretch>
        </p:blipFill>
        <p:spPr bwMode="auto">
          <a:xfrm>
            <a:off x="1000100" y="571480"/>
            <a:ext cx="7072362" cy="4840977"/>
          </a:xfrm>
          <a:prstGeom prst="rect">
            <a:avLst/>
          </a:prstGeom>
          <a:noFill/>
        </p:spPr>
      </p:pic>
      <p:sp>
        <p:nvSpPr>
          <p:cNvPr id="5" name="Скругленный прямоугольник 4"/>
          <p:cNvSpPr/>
          <p:nvPr/>
        </p:nvSpPr>
        <p:spPr>
          <a:xfrm>
            <a:off x="5286380" y="857232"/>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FF0000"/>
                </a:solidFill>
              </a:rPr>
              <a:t>Қалқанша безі</a:t>
            </a:r>
            <a:endParaRPr lang="ru-RU" dirty="0">
              <a:solidFill>
                <a:srgbClr val="FF0000"/>
              </a:solidFill>
            </a:endParaRPr>
          </a:p>
        </p:txBody>
      </p:sp>
      <p:sp>
        <p:nvSpPr>
          <p:cNvPr id="6" name="Скругленный прямоугольник 5"/>
          <p:cNvSpPr/>
          <p:nvPr/>
        </p:nvSpPr>
        <p:spPr>
          <a:xfrm>
            <a:off x="2428860" y="4357694"/>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FF0000"/>
                </a:solidFill>
              </a:rPr>
              <a:t>Қалқаншамаңы безі</a:t>
            </a:r>
            <a:endParaRPr lang="ru-RU" dirty="0">
              <a:solidFill>
                <a:srgbClr val="FF0000"/>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4968552"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маңы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124744"/>
            <a:ext cx="5050904" cy="5616624"/>
          </a:xfrm>
        </p:spPr>
        <p:txBody>
          <a:bodyPr>
            <a:normAutofit fontScale="77500" lnSpcReduction="20000"/>
          </a:bodyPr>
          <a:lstStyle/>
          <a:p>
            <a:pPr marL="0" indent="0">
              <a:buNone/>
            </a:pPr>
            <a:r>
              <a:rPr lang="kk-KZ" altLang="ru-RU" dirty="0">
                <a:latin typeface="Times New Roman" pitchFamily="18" charset="0"/>
                <a:cs typeface="Times New Roman" pitchFamily="18" charset="0"/>
              </a:rPr>
              <a:t>Қалқанша маңы безі </a:t>
            </a:r>
            <a:r>
              <a:rPr lang="kk-KZ" dirty="0"/>
              <a:t>aca үлкен емес эпителилі құрылым, саны 2-6, салмағы 20-50 мг.</a:t>
            </a:r>
            <a:r>
              <a:rPr lang="kk-KZ" altLang="ru-RU" dirty="0">
                <a:latin typeface="Times New Roman" pitchFamily="18" charset="0"/>
                <a:cs typeface="Times New Roman" pitchFamily="18" charset="0"/>
              </a:rPr>
              <a:t> Сыртынан дінекер ұлпамен қапталған капсуладан тұрады.</a:t>
            </a:r>
            <a:r>
              <a:rPr lang="ru-RU" dirty="0"/>
              <a:t> </a:t>
            </a:r>
            <a:r>
              <a:rPr lang="kk-KZ" dirty="0"/>
              <a:t>Бездер өте жақсы тамырланған. Қан мен лимфа тамырларының бойымен оларға симпатикалық және парасимпатикалық жүйке талшықтары енеді. Қалқансерік безінің гормоны паратгормон деп аталады. </a:t>
            </a:r>
            <a:r>
              <a:rPr lang="ru-RU" dirty="0" err="1"/>
              <a:t>Паратгормон</a:t>
            </a:r>
            <a:r>
              <a:rPr lang="ru-RU" dirty="0"/>
              <a:t> </a:t>
            </a:r>
            <a:r>
              <a:rPr lang="ru-RU" dirty="0" err="1"/>
              <a:t>үшін</a:t>
            </a:r>
            <a:r>
              <a:rPr lang="ru-RU" dirty="0"/>
              <a:t> </a:t>
            </a:r>
            <a:r>
              <a:rPr lang="ru-RU" dirty="0" err="1"/>
              <a:t>нысана</a:t>
            </a:r>
            <a:r>
              <a:rPr lang="ru-RU" dirty="0"/>
              <a:t> </a:t>
            </a:r>
            <a:r>
              <a:rPr lang="ru-RU" dirty="0" err="1"/>
              <a:t>болатын</a:t>
            </a:r>
            <a:r>
              <a:rPr lang="ru-RU" dirty="0"/>
              <a:t> </a:t>
            </a:r>
            <a:r>
              <a:rPr lang="ru-RU" dirty="0" err="1"/>
              <a:t>ағзалар</a:t>
            </a:r>
            <a:r>
              <a:rPr lang="ru-RU" dirty="0"/>
              <a:t>, </a:t>
            </a:r>
            <a:r>
              <a:rPr lang="ru-RU" dirty="0" err="1"/>
              <a:t>сүйек</a:t>
            </a:r>
            <a:r>
              <a:rPr lang="ru-RU" dirty="0"/>
              <a:t> </a:t>
            </a:r>
            <a:r>
              <a:rPr lang="ru-RU" dirty="0" err="1"/>
              <a:t>тіні</a:t>
            </a:r>
            <a:r>
              <a:rPr lang="ru-RU" dirty="0"/>
              <a:t>, </a:t>
            </a:r>
            <a:r>
              <a:rPr lang="ru-RU" dirty="0" err="1"/>
              <a:t>бүйрек</a:t>
            </a:r>
            <a:r>
              <a:rPr lang="ru-RU" dirty="0"/>
              <a:t> </a:t>
            </a:r>
            <a:r>
              <a:rPr lang="ru-RU" dirty="0" err="1"/>
              <a:t>және</a:t>
            </a:r>
            <a:r>
              <a:rPr lang="ru-RU" dirty="0"/>
              <a:t> </a:t>
            </a:r>
            <a:r>
              <a:rPr lang="ru-RU" dirty="0" err="1"/>
              <a:t>ішектер</a:t>
            </a:r>
            <a:r>
              <a:rPr lang="ru-RU" dirty="0"/>
              <a:t>. Кал</a:t>
            </a:r>
            <a:r>
              <a:rPr lang="kk-KZ" dirty="0"/>
              <a:t>ьций</a:t>
            </a:r>
            <a:r>
              <a:rPr lang="ru-RU" dirty="0"/>
              <a:t>д</a:t>
            </a:r>
            <a:r>
              <a:rPr lang="kk-KZ" dirty="0"/>
              <a:t>і</a:t>
            </a:r>
            <a:r>
              <a:rPr lang="ru-RU" dirty="0"/>
              <a:t> </a:t>
            </a:r>
            <a:r>
              <a:rPr lang="ru-RU" dirty="0" err="1"/>
              <a:t>реттеуші</a:t>
            </a:r>
            <a:r>
              <a:rPr lang="ru-RU" dirty="0"/>
              <a:t> </a:t>
            </a:r>
            <a:r>
              <a:rPr lang="ru-RU" dirty="0" err="1"/>
              <a:t>гормондар</a:t>
            </a:r>
            <a:r>
              <a:rPr lang="ru-RU" dirty="0"/>
              <a:t> - </a:t>
            </a:r>
            <a:r>
              <a:rPr lang="ru-RU" dirty="0" err="1"/>
              <a:t>паратгормон</a:t>
            </a:r>
            <a:r>
              <a:rPr lang="ru-RU" dirty="0"/>
              <a:t>, </a:t>
            </a:r>
            <a:r>
              <a:rPr lang="ru-RU" dirty="0" err="1"/>
              <a:t>тирокальцитонин</a:t>
            </a:r>
            <a:r>
              <a:rPr lang="ru-RU" dirty="0"/>
              <a:t> </a:t>
            </a:r>
            <a:r>
              <a:rPr lang="ru-RU" dirty="0" err="1"/>
              <a:t>және</a:t>
            </a:r>
            <a:r>
              <a:rPr lang="ru-RU" dirty="0"/>
              <a:t> </a:t>
            </a:r>
            <a:r>
              <a:rPr lang="ru-RU" dirty="0" err="1"/>
              <a:t>катокальцин</a:t>
            </a:r>
            <a:r>
              <a:rPr lang="ru-RU" dirty="0"/>
              <a:t>. </a:t>
            </a:r>
          </a:p>
          <a:p>
            <a:pPr marL="0" indent="0">
              <a:buNone/>
            </a:pP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39594"/>
            <a:ext cx="272462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5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4410" y="2882"/>
            <a:ext cx="6120680" cy="905838"/>
          </a:xfrm>
        </p:spPr>
        <p:txBody>
          <a:bodyPr>
            <a:normAutofit/>
          </a:bodyPr>
          <a:lstStyle/>
          <a:p>
            <a:r>
              <a:rPr lang="kk-KZ" dirty="0">
                <a:effectLst>
                  <a:outerShdw blurRad="38100" dist="38100" dir="2700000" algn="tl">
                    <a:srgbClr val="000000">
                      <a:alpha val="43137"/>
                    </a:srgbClr>
                  </a:outerShdw>
                </a:effectLst>
              </a:rPr>
              <a:t>Кіріспе</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908720"/>
            <a:ext cx="5112568" cy="5949280"/>
          </a:xfrm>
        </p:spPr>
        <p:txBody>
          <a:bodyPr>
            <a:noAutofit/>
          </a:bodyPr>
          <a:lstStyle/>
          <a:p>
            <a:pPr marL="0" indent="0" fontAlgn="t">
              <a:buNone/>
            </a:pPr>
            <a:r>
              <a:rPr lang="ru-RU" sz="2000" dirty="0"/>
              <a:t>   </a:t>
            </a:r>
            <a:r>
              <a:rPr lang="ru-RU" sz="2000" dirty="0" err="1"/>
              <a:t>Организмнің</a:t>
            </a:r>
            <a:r>
              <a:rPr lang="ru-RU" sz="2000" dirty="0"/>
              <a:t> </a:t>
            </a:r>
            <a:r>
              <a:rPr lang="ru-RU" sz="2000" dirty="0" err="1"/>
              <a:t>тіршілігінде</a:t>
            </a:r>
            <a:r>
              <a:rPr lang="ru-RU" sz="2000" dirty="0"/>
              <a:t> </a:t>
            </a:r>
            <a:r>
              <a:rPr lang="ru-RU" sz="2000" dirty="0" err="1"/>
              <a:t>өтетін</a:t>
            </a:r>
            <a:r>
              <a:rPr lang="ru-RU" sz="2000" dirty="0"/>
              <a:t> </a:t>
            </a:r>
            <a:r>
              <a:rPr lang="ru-RU" sz="2000" dirty="0" err="1"/>
              <a:t>көптеген</a:t>
            </a:r>
            <a:r>
              <a:rPr lang="ru-RU" sz="2000" dirty="0"/>
              <a:t> </a:t>
            </a:r>
            <a:r>
              <a:rPr lang="ru-RU" sz="2000" dirty="0" err="1"/>
              <a:t>құбылыстардың</a:t>
            </a:r>
            <a:r>
              <a:rPr lang="ru-RU" sz="2000" dirty="0"/>
              <a:t> </a:t>
            </a:r>
            <a:r>
              <a:rPr lang="ru-RU" sz="2000" dirty="0" err="1"/>
              <a:t>реттелуі</a:t>
            </a:r>
            <a:r>
              <a:rPr lang="ru-RU" sz="2000" dirty="0"/>
              <a:t> </a:t>
            </a:r>
            <a:r>
              <a:rPr lang="ru-RU" sz="2000" dirty="0" err="1"/>
              <a:t>жүйке</a:t>
            </a:r>
            <a:r>
              <a:rPr lang="ru-RU" sz="2000" dirty="0"/>
              <a:t> </a:t>
            </a:r>
            <a:r>
              <a:rPr lang="ru-RU" sz="2000" dirty="0" err="1"/>
              <a:t>және</a:t>
            </a:r>
            <a:r>
              <a:rPr lang="ru-RU" sz="2000" dirty="0"/>
              <a:t> </a:t>
            </a:r>
            <a:r>
              <a:rPr lang="ru-RU" sz="2000" dirty="0" err="1"/>
              <a:t>эндокриндік</a:t>
            </a:r>
            <a:r>
              <a:rPr lang="ru-RU" sz="2000" dirty="0"/>
              <a:t> </a:t>
            </a:r>
            <a:r>
              <a:rPr lang="ru-RU" sz="2000" dirty="0" err="1"/>
              <a:t>жүйелердің</a:t>
            </a:r>
            <a:r>
              <a:rPr lang="ru-RU" sz="2000" dirty="0"/>
              <a:t> </a:t>
            </a:r>
            <a:r>
              <a:rPr lang="ru-RU" sz="2000" dirty="0" err="1"/>
              <a:t>біріккен</a:t>
            </a:r>
            <a:r>
              <a:rPr lang="ru-RU" sz="2000" dirty="0"/>
              <a:t> </a:t>
            </a:r>
            <a:r>
              <a:rPr lang="ru-RU" sz="2000" dirty="0" err="1"/>
              <a:t>қызметтерімен</a:t>
            </a:r>
            <a:r>
              <a:rPr lang="ru-RU" sz="2000" dirty="0"/>
              <a:t> </a:t>
            </a:r>
            <a:r>
              <a:rPr lang="ru-RU" sz="2000" dirty="0" err="1"/>
              <a:t>қамтамасыз</a:t>
            </a:r>
            <a:r>
              <a:rPr lang="ru-RU" sz="2000" dirty="0"/>
              <a:t> </a:t>
            </a:r>
            <a:r>
              <a:rPr lang="ru-RU" sz="2000" dirty="0" err="1"/>
              <a:t>етіледі</a:t>
            </a:r>
            <a:r>
              <a:rPr lang="ru-RU" sz="2000" dirty="0"/>
              <a:t>. </a:t>
            </a:r>
            <a:r>
              <a:rPr lang="ru-RU" sz="2000" dirty="0" err="1"/>
              <a:t>Бұл</a:t>
            </a:r>
            <a:r>
              <a:rPr lang="ru-RU" sz="2000" dirty="0"/>
              <a:t> </a:t>
            </a:r>
            <a:r>
              <a:rPr lang="ru-RU" sz="2000" dirty="0" err="1"/>
              <a:t>жүйелер</a:t>
            </a:r>
            <a:r>
              <a:rPr lang="ru-RU" sz="2000" dirty="0"/>
              <a:t> </a:t>
            </a:r>
            <a:r>
              <a:rPr lang="ru-RU" sz="2000" dirty="0" err="1"/>
              <a:t>өзара</a:t>
            </a:r>
            <a:r>
              <a:rPr lang="ru-RU" sz="2000" dirty="0"/>
              <a:t> </a:t>
            </a:r>
            <a:r>
              <a:rPr lang="ru-RU" sz="2000" dirty="0" err="1"/>
              <a:t>бірімен-бірі</a:t>
            </a:r>
            <a:r>
              <a:rPr lang="ru-RU" sz="2000" dirty="0"/>
              <a:t> </a:t>
            </a:r>
            <a:r>
              <a:rPr lang="ru-RU" sz="2000" dirty="0" err="1"/>
              <a:t>тығыз</a:t>
            </a:r>
            <a:r>
              <a:rPr lang="ru-RU" sz="2000" dirty="0"/>
              <a:t> </a:t>
            </a:r>
            <a:r>
              <a:rPr lang="ru-RU" sz="2000" dirty="0" err="1"/>
              <a:t>байланыста</a:t>
            </a:r>
            <a:r>
              <a:rPr lang="ru-RU" sz="2000" dirty="0"/>
              <a:t> </a:t>
            </a:r>
            <a:r>
              <a:rPr lang="ru-RU" sz="2000" dirty="0" err="1"/>
              <a:t>болады</a:t>
            </a:r>
            <a:r>
              <a:rPr lang="ru-RU" sz="2000" dirty="0"/>
              <a:t>. Ми </a:t>
            </a:r>
            <a:r>
              <a:rPr lang="ru-RU" sz="2000" dirty="0" err="1"/>
              <a:t>ең</a:t>
            </a:r>
            <a:r>
              <a:rPr lang="ru-RU" sz="2000" dirty="0"/>
              <a:t> </a:t>
            </a:r>
            <a:r>
              <a:rPr lang="ru-RU" sz="2000" dirty="0" err="1"/>
              <a:t>ірі</a:t>
            </a:r>
            <a:r>
              <a:rPr lang="ru-RU" sz="2000" dirty="0"/>
              <a:t> </a:t>
            </a:r>
            <a:r>
              <a:rPr lang="ru-RU" sz="2000" dirty="0" err="1"/>
              <a:t>ішке</a:t>
            </a:r>
            <a:r>
              <a:rPr lang="ru-RU" sz="2000" dirty="0"/>
              <a:t> </a:t>
            </a:r>
            <a:r>
              <a:rPr lang="ru-RU" sz="2000" dirty="0" err="1"/>
              <a:t>сөлденістік</a:t>
            </a:r>
            <a:r>
              <a:rPr lang="ru-RU" sz="2000" dirty="0"/>
              <a:t> без </a:t>
            </a:r>
            <a:r>
              <a:rPr lang="ru-RU" sz="2000" dirty="0" err="1"/>
              <a:t>болып</a:t>
            </a:r>
            <a:r>
              <a:rPr lang="ru-RU" sz="2000" dirty="0"/>
              <a:t> </a:t>
            </a:r>
            <a:r>
              <a:rPr lang="ru-RU" sz="2000" dirty="0" err="1"/>
              <a:t>есептеледі</a:t>
            </a:r>
            <a:r>
              <a:rPr lang="ru-RU" sz="2000" dirty="0"/>
              <a:t>. </a:t>
            </a:r>
            <a:r>
              <a:rPr lang="ru-RU" sz="2000" dirty="0" err="1"/>
              <a:t>Сондықтан</a:t>
            </a:r>
            <a:r>
              <a:rPr lang="ru-RU" sz="2000" dirty="0"/>
              <a:t> </a:t>
            </a:r>
            <a:r>
              <a:rPr lang="ru-RU" sz="2000" dirty="0" err="1"/>
              <a:t>организмнің</a:t>
            </a:r>
            <a:r>
              <a:rPr lang="ru-RU" sz="2000" dirty="0"/>
              <a:t> </a:t>
            </a:r>
            <a:r>
              <a:rPr lang="ru-RU" sz="2000" dirty="0" err="1"/>
              <a:t>бір</a:t>
            </a:r>
            <a:r>
              <a:rPr lang="ru-RU" sz="2000" dirty="0"/>
              <a:t> </a:t>
            </a:r>
            <a:r>
              <a:rPr lang="ru-RU" sz="2000" dirty="0" err="1"/>
              <a:t>тұтас</a:t>
            </a:r>
            <a:r>
              <a:rPr lang="ru-RU" sz="2000" dirty="0"/>
              <a:t> </a:t>
            </a:r>
            <a:r>
              <a:rPr lang="ru-RU" sz="2000" dirty="0" err="1"/>
              <a:t>өзін-өзі</a:t>
            </a:r>
            <a:r>
              <a:rPr lang="ru-RU" sz="2000" dirty="0"/>
              <a:t> </a:t>
            </a:r>
            <a:r>
              <a:rPr lang="ru-RU" sz="2000" dirty="0" err="1"/>
              <a:t>жүйкелік-эндокриндік</a:t>
            </a:r>
            <a:r>
              <a:rPr lang="ru-RU" sz="2000" dirty="0"/>
              <a:t> </a:t>
            </a:r>
            <a:r>
              <a:rPr lang="ru-RU" sz="2000" dirty="0" err="1"/>
              <a:t>реттейтін</a:t>
            </a:r>
            <a:r>
              <a:rPr lang="ru-RU" sz="2000" dirty="0"/>
              <a:t> </a:t>
            </a:r>
            <a:r>
              <a:rPr lang="ru-RU" sz="2000" dirty="0" err="1"/>
              <a:t>күрделі</a:t>
            </a:r>
            <a:r>
              <a:rPr lang="ru-RU" sz="2000" dirty="0"/>
              <a:t> </a:t>
            </a:r>
            <a:r>
              <a:rPr lang="ru-RU" sz="2000" dirty="0" err="1"/>
              <a:t>жүйеге</a:t>
            </a:r>
            <a:r>
              <a:rPr lang="ru-RU" sz="2000" dirty="0"/>
              <a:t> </a:t>
            </a:r>
            <a:r>
              <a:rPr lang="ru-RU" sz="2000" dirty="0" err="1"/>
              <a:t>бірігуі</a:t>
            </a:r>
            <a:r>
              <a:rPr lang="ru-RU" sz="2000" dirty="0"/>
              <a:t> </a:t>
            </a:r>
            <a:r>
              <a:rPr lang="ru-RU" sz="2000" dirty="0" err="1"/>
              <a:t>біріне-бірі</a:t>
            </a:r>
            <a:r>
              <a:rPr lang="ru-RU" sz="2000" dirty="0"/>
              <a:t> </a:t>
            </a:r>
            <a:r>
              <a:rPr lang="ru-RU" sz="2000" dirty="0" err="1"/>
              <a:t>қарсы</a:t>
            </a:r>
            <a:r>
              <a:rPr lang="ru-RU" sz="2000" dirty="0"/>
              <a:t> </a:t>
            </a:r>
            <a:r>
              <a:rPr lang="ru-RU" sz="2000" dirty="0" err="1"/>
              <a:t>келмей</a:t>
            </a:r>
            <a:r>
              <a:rPr lang="ru-RU" sz="2000" dirty="0"/>
              <a:t>, </a:t>
            </a:r>
            <a:r>
              <a:rPr lang="ru-RU" sz="2000" dirty="0" err="1"/>
              <a:t>өзара</a:t>
            </a:r>
            <a:r>
              <a:rPr lang="ru-RU" sz="2000" dirty="0"/>
              <a:t> </a:t>
            </a:r>
            <a:r>
              <a:rPr lang="ru-RU" sz="2000" dirty="0" err="1"/>
              <a:t>бірін-бірі</a:t>
            </a:r>
            <a:r>
              <a:rPr lang="ru-RU" sz="2000" dirty="0"/>
              <a:t> </a:t>
            </a:r>
            <a:r>
              <a:rPr lang="ru-RU" sz="2000" dirty="0" err="1"/>
              <a:t>толықтырады</a:t>
            </a:r>
            <a:r>
              <a:rPr lang="ru-RU" sz="2000" dirty="0"/>
              <a:t>. </a:t>
            </a:r>
          </a:p>
          <a:p>
            <a:pPr marL="0" indent="0" fontAlgn="t">
              <a:buNone/>
            </a:pPr>
            <a:r>
              <a:rPr lang="ru-RU" sz="2000" dirty="0"/>
              <a:t>      </a:t>
            </a:r>
            <a:r>
              <a:rPr lang="ru-RU" sz="2000" dirty="0" err="1"/>
              <a:t>Эндокриндік</a:t>
            </a:r>
            <a:r>
              <a:rPr lang="ru-RU" sz="2000" dirty="0"/>
              <a:t> </a:t>
            </a:r>
            <a:r>
              <a:rPr lang="ru-RU" sz="2000" dirty="0" err="1"/>
              <a:t>бездер</a:t>
            </a:r>
            <a:r>
              <a:rPr lang="ru-RU" sz="2000" dirty="0"/>
              <a:t> </a:t>
            </a:r>
            <a:r>
              <a:rPr lang="ru-RU" sz="2000" dirty="0" err="1"/>
              <a:t>қанға</a:t>
            </a:r>
            <a:r>
              <a:rPr lang="ru-RU" sz="2000" dirty="0"/>
              <a:t>, </a:t>
            </a:r>
            <a:r>
              <a:rPr lang="ru-RU" sz="2000" dirty="0" err="1"/>
              <a:t>тін</a:t>
            </a:r>
            <a:r>
              <a:rPr lang="ru-RU" sz="2000" dirty="0"/>
              <a:t> </a:t>
            </a:r>
            <a:r>
              <a:rPr lang="ru-RU" sz="2000" dirty="0" err="1"/>
              <a:t>аралық</a:t>
            </a:r>
            <a:r>
              <a:rPr lang="ru-RU" sz="2000" dirty="0"/>
              <a:t> </a:t>
            </a:r>
            <a:r>
              <a:rPr lang="ru-RU" sz="2000" dirty="0" err="1"/>
              <a:t>сұйыққа</a:t>
            </a:r>
            <a:r>
              <a:rPr lang="ru-RU" sz="2000" dirty="0"/>
              <a:t>, гормон </a:t>
            </a:r>
            <a:r>
              <a:rPr lang="ru-RU" sz="2000" dirty="0" err="1"/>
              <a:t>өндіріп</a:t>
            </a:r>
            <a:r>
              <a:rPr lang="ru-RU" sz="2000" dirty="0"/>
              <a:t> </a:t>
            </a:r>
            <a:r>
              <a:rPr lang="ru-RU" sz="2000" dirty="0" err="1"/>
              <a:t>шығарады</a:t>
            </a:r>
            <a:r>
              <a:rPr lang="ru-RU" sz="2000" dirty="0"/>
              <a:t>. </a:t>
            </a:r>
            <a:r>
              <a:rPr lang="ru-RU" sz="2000" dirty="0" err="1"/>
              <a:t>Гормондардың</a:t>
            </a:r>
            <a:r>
              <a:rPr lang="ru-RU" sz="2000" dirty="0"/>
              <a:t> </a:t>
            </a:r>
            <a:r>
              <a:rPr lang="ru-RU" sz="2000" dirty="0" err="1"/>
              <a:t>жасуша</a:t>
            </a:r>
            <a:r>
              <a:rPr lang="ru-RU" sz="2000" dirty="0"/>
              <a:t> </a:t>
            </a:r>
            <a:r>
              <a:rPr lang="ru-RU" sz="2000" dirty="0" err="1"/>
              <a:t>ішілік</a:t>
            </a:r>
            <a:r>
              <a:rPr lang="ru-RU" sz="2000" dirty="0"/>
              <a:t> </a:t>
            </a:r>
            <a:r>
              <a:rPr lang="ru-RU" sz="2000" dirty="0" err="1"/>
              <a:t>данекерлері</a:t>
            </a:r>
            <a:r>
              <a:rPr lang="ru-RU" sz="2000" dirty="0"/>
              <a:t> </a:t>
            </a:r>
            <a:r>
              <a:rPr lang="ru-RU" sz="2000" dirty="0" err="1"/>
              <a:t>болып</a:t>
            </a:r>
            <a:r>
              <a:rPr lang="ru-RU" sz="2000" dirty="0"/>
              <a:t> </a:t>
            </a:r>
            <a:r>
              <a:rPr lang="ru-RU" sz="2000" dirty="0" err="1"/>
              <a:t>цАМФ</a:t>
            </a:r>
            <a:r>
              <a:rPr lang="ru-RU" sz="2000" dirty="0"/>
              <a:t>, </a:t>
            </a:r>
            <a:r>
              <a:rPr lang="ru-RU" sz="2000" dirty="0" err="1"/>
              <a:t>цГМФ</a:t>
            </a:r>
            <a:r>
              <a:rPr lang="ru-RU" sz="2000" dirty="0"/>
              <a:t>, Са2</a:t>
            </a:r>
            <a:r>
              <a:rPr lang="ru-RU" sz="2000" baseline="30000" dirty="0"/>
              <a:t>+</a:t>
            </a:r>
            <a:r>
              <a:rPr lang="ru-RU" sz="2000" dirty="0"/>
              <a:t>-</a:t>
            </a:r>
            <a:r>
              <a:rPr lang="ru-RU" sz="2000" dirty="0" err="1"/>
              <a:t>иондары</a:t>
            </a:r>
            <a:r>
              <a:rPr lang="ru-RU" sz="2000" dirty="0"/>
              <a:t> </a:t>
            </a:r>
            <a:r>
              <a:rPr lang="ru-RU" sz="2000" dirty="0" err="1"/>
              <a:t>және</a:t>
            </a:r>
            <a:r>
              <a:rPr lang="ru-RU" sz="2000" dirty="0"/>
              <a:t> </a:t>
            </a:r>
            <a:r>
              <a:rPr lang="ru-RU" sz="2000" dirty="0" err="1"/>
              <a:t>оларды</a:t>
            </a:r>
            <a:r>
              <a:rPr lang="ru-RU" sz="2000" dirty="0"/>
              <a:t> </a:t>
            </a:r>
            <a:r>
              <a:rPr lang="ru-RU" sz="2000" dirty="0" err="1"/>
              <a:t>байланыстыратын</a:t>
            </a:r>
            <a:r>
              <a:rPr lang="ru-RU" sz="2000" dirty="0"/>
              <a:t> </a:t>
            </a:r>
            <a:r>
              <a:rPr lang="ru-RU" sz="2000" dirty="0" err="1"/>
              <a:t>нәруыздар</a:t>
            </a:r>
            <a:r>
              <a:rPr lang="ru-RU" sz="2000" dirty="0"/>
              <a:t>, </a:t>
            </a:r>
            <a:r>
              <a:rPr lang="ru-RU" sz="2000" dirty="0" err="1"/>
              <a:t>фосфатидилинозит</a:t>
            </a:r>
            <a:r>
              <a:rPr lang="ru-RU" sz="2000" dirty="0"/>
              <a:t>, </a:t>
            </a:r>
            <a:r>
              <a:rPr lang="ru-RU" sz="2000" dirty="0" err="1"/>
              <a:t>оның</a:t>
            </a:r>
            <a:r>
              <a:rPr lang="ru-RU" sz="2000" dirty="0"/>
              <a:t> </a:t>
            </a:r>
            <a:r>
              <a:rPr lang="ru-RU" sz="2000" dirty="0" err="1"/>
              <a:t>туындылары</a:t>
            </a:r>
            <a:r>
              <a:rPr lang="ru-RU" sz="2000" dirty="0"/>
              <a:t>, </a:t>
            </a:r>
            <a:r>
              <a:rPr lang="ru-RU" sz="2000" dirty="0" err="1"/>
              <a:t>простагландиндер</a:t>
            </a:r>
            <a:r>
              <a:rPr lang="ru-RU" sz="2000" dirty="0"/>
              <a:t>, </a:t>
            </a:r>
            <a:r>
              <a:rPr lang="ru-RU" sz="2000" dirty="0" err="1"/>
              <a:t>пептидтер</a:t>
            </a:r>
            <a:r>
              <a:rPr lang="ru-RU" sz="2000" dirty="0"/>
              <a:t> </a:t>
            </a:r>
            <a:r>
              <a:rPr lang="ru-RU" sz="2000" dirty="0" err="1"/>
              <a:t>есептеледі</a:t>
            </a:r>
            <a:r>
              <a:rPr lang="ru-RU" sz="2000" dirty="0"/>
              <a:t>.</a:t>
            </a:r>
          </a:p>
          <a:p>
            <a:pPr marL="0" indent="0">
              <a:buNone/>
            </a:pPr>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305582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1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642918"/>
            <a:ext cx="80724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жетіспегенде:</a:t>
            </a:r>
            <a:endParaRPr kumimoji="0" lang="ru-RU" sz="3200" b="0" i="1"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Сүйектер бұзылады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Тіс бұзылады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Тісте бор тәрізді дақтар пайда болады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Қанда кальций мөлшері кемиді</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Сүйектер сынғыш және нәзік болады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Жүйке жүйесінің қозғыштығы артады, тырыспа(судороги) байқалады</a:t>
            </a:r>
            <a:endParaRPr kumimoji="0" lang="kk-KZ"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57158" y="642918"/>
            <a:ext cx="79296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артқанда:</a:t>
            </a:r>
            <a:endParaRPr kumimoji="0" lang="ru-RU" sz="3200" b="0" i="1"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Сүйек майысқыш болады, қисаяды.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Кальций қанда, бүйректе, бауырда, мида жинақталады, яғни зат алмасу бұзылады.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Данияр\Desktop\Без названия (3).jpg"/>
          <p:cNvPicPr>
            <a:picLocks noChangeAspect="1" noChangeArrowheads="1"/>
          </p:cNvPicPr>
          <p:nvPr/>
        </p:nvPicPr>
        <p:blipFill>
          <a:blip r:embed="rId2"/>
          <a:srcRect/>
          <a:stretch>
            <a:fillRect/>
          </a:stretch>
        </p:blipFill>
        <p:spPr bwMode="auto">
          <a:xfrm>
            <a:off x="357158" y="357166"/>
            <a:ext cx="4162446" cy="3531255"/>
          </a:xfrm>
          <a:prstGeom prst="rect">
            <a:avLst/>
          </a:prstGeom>
          <a:ln>
            <a:noFill/>
          </a:ln>
          <a:effectLst>
            <a:softEdge rad="112500"/>
          </a:effectLst>
        </p:spPr>
      </p:pic>
      <p:pic>
        <p:nvPicPr>
          <p:cNvPr id="5" name="Picture 4" descr="C:\Users\Данияр\Desktop\images (5).jpg"/>
          <p:cNvPicPr>
            <a:picLocks noChangeAspect="1" noChangeArrowheads="1"/>
          </p:cNvPicPr>
          <p:nvPr/>
        </p:nvPicPr>
        <p:blipFill>
          <a:blip r:embed="rId3"/>
          <a:srcRect/>
          <a:stretch>
            <a:fillRect/>
          </a:stretch>
        </p:blipFill>
        <p:spPr bwMode="auto">
          <a:xfrm>
            <a:off x="5143504" y="2214554"/>
            <a:ext cx="3576658" cy="4463433"/>
          </a:xfrm>
          <a:prstGeom prst="rect">
            <a:avLst/>
          </a:prstGeom>
          <a:ln>
            <a:noFill/>
          </a:ln>
          <a:effectLst>
            <a:softEdge rad="112500"/>
          </a:effectLst>
        </p:spPr>
      </p:pic>
      <p:sp>
        <p:nvSpPr>
          <p:cNvPr id="6" name="Скругленный прямоугольник 5"/>
          <p:cNvSpPr/>
          <p:nvPr/>
        </p:nvSpPr>
        <p:spPr>
          <a:xfrm>
            <a:off x="3071802" y="357166"/>
            <a:ext cx="5572164" cy="1571636"/>
          </a:xfrm>
          <a:prstGeom prst="round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a:solidFill>
                  <a:sysClr val="windowText" lastClr="000000"/>
                </a:solidFill>
                <a:latin typeface="Times New Roman" pitchFamily="18" charset="0"/>
                <a:cs typeface="Times New Roman" pitchFamily="18" charset="0"/>
              </a:rPr>
              <a:t>Микседема</a:t>
            </a:r>
            <a:endParaRPr lang="ru-RU" sz="4000" b="1" dirty="0">
              <a:solidFill>
                <a:sysClr val="windowText" lastClr="000000"/>
              </a:solidFill>
              <a:latin typeface="Times New Roman" pitchFamily="18" charset="0"/>
              <a:cs typeface="Times New Roman" pitchFamily="18" charset="0"/>
            </a:endParaRPr>
          </a:p>
        </p:txBody>
      </p:sp>
      <p:pic>
        <p:nvPicPr>
          <p:cNvPr id="7" name="Picture 6" descr="C:\Users\Данияр\Desktop\images (6).jpg"/>
          <p:cNvPicPr>
            <a:picLocks noChangeAspect="1" noChangeArrowheads="1"/>
          </p:cNvPicPr>
          <p:nvPr/>
        </p:nvPicPr>
        <p:blipFill>
          <a:blip r:embed="rId4"/>
          <a:srcRect/>
          <a:stretch>
            <a:fillRect/>
          </a:stretch>
        </p:blipFill>
        <p:spPr bwMode="auto">
          <a:xfrm>
            <a:off x="1428728" y="3571852"/>
            <a:ext cx="2571768" cy="3286148"/>
          </a:xfrm>
          <a:prstGeom prst="rect">
            <a:avLst/>
          </a:prstGeom>
          <a:ln>
            <a:noFill/>
          </a:ln>
          <a:effectLst>
            <a:softEdge rad="112500"/>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285720" y="2285992"/>
            <a:ext cx="4000528" cy="3000396"/>
          </a:xfrm>
          <a:prstGeom prst="rect">
            <a:avLst/>
          </a:prstGeom>
          <a:ln>
            <a:noFill/>
          </a:ln>
          <a:effectLst>
            <a:softEdge rad="112500"/>
          </a:effectLst>
        </p:spPr>
      </p:pic>
      <p:sp>
        <p:nvSpPr>
          <p:cNvPr id="5" name="Скругленный прямоугольник 4"/>
          <p:cNvSpPr/>
          <p:nvPr/>
        </p:nvSpPr>
        <p:spPr>
          <a:xfrm>
            <a:off x="1857356" y="785794"/>
            <a:ext cx="6643734" cy="1214446"/>
          </a:xfrm>
          <a:prstGeom prst="round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4000" b="1" dirty="0">
                <a:solidFill>
                  <a:schemeClr val="tx1"/>
                </a:solidFill>
                <a:latin typeface="Times New Roman" pitchFamily="18" charset="0"/>
                <a:cs typeface="Times New Roman" pitchFamily="18" charset="0"/>
              </a:rPr>
              <a:t>Эндемиялық зоб</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85786" y="214290"/>
            <a:ext cx="4286280" cy="4126442"/>
          </a:xfrm>
          <a:prstGeom prst="rect">
            <a:avLst/>
          </a:prstGeom>
          <a:ln>
            <a:noFill/>
          </a:ln>
          <a:effectLst>
            <a:softEdge rad="112500"/>
          </a:effectLst>
        </p:spPr>
      </p:pic>
      <p:pic>
        <p:nvPicPr>
          <p:cNvPr id="5" name="Picture 3"/>
          <p:cNvPicPr>
            <a:picLocks noChangeAspect="1" noChangeArrowheads="1"/>
          </p:cNvPicPr>
          <p:nvPr/>
        </p:nvPicPr>
        <p:blipFill>
          <a:blip r:embed="rId3"/>
          <a:srcRect/>
          <a:stretch>
            <a:fillRect/>
          </a:stretch>
        </p:blipFill>
        <p:spPr bwMode="auto">
          <a:xfrm>
            <a:off x="6215074" y="285728"/>
            <a:ext cx="2143140" cy="6230599"/>
          </a:xfrm>
          <a:prstGeom prst="rect">
            <a:avLst/>
          </a:prstGeom>
          <a:ln>
            <a:noFill/>
          </a:ln>
          <a:effectLst>
            <a:softEdge rad="112500"/>
          </a:effectLst>
        </p:spPr>
      </p:pic>
      <p:sp>
        <p:nvSpPr>
          <p:cNvPr id="6" name="Скругленный прямоугольник 5"/>
          <p:cNvSpPr/>
          <p:nvPr/>
        </p:nvSpPr>
        <p:spPr>
          <a:xfrm>
            <a:off x="714348" y="4572008"/>
            <a:ext cx="4714908" cy="1643074"/>
          </a:xfrm>
          <a:prstGeom prst="roundRect">
            <a:avLst/>
          </a:prstGeom>
          <a:solidFill>
            <a:schemeClr val="accent2">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kk-KZ"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Кретинизм</a:t>
            </a:r>
            <a:r>
              <a:rPr lang="kk-KZ" dirty="0"/>
              <a:t> </a:t>
            </a:r>
            <a:endParaRPr lang="ru-RU"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курс документтер\жоспар\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928802"/>
            <a:ext cx="3857652" cy="3720578"/>
          </a:xfrm>
          <a:prstGeom prst="rect">
            <a:avLst/>
          </a:prstGeom>
          <a:ln>
            <a:noFill/>
          </a:ln>
          <a:effectLst>
            <a:softEdge rad="112500"/>
          </a:effectLst>
        </p:spPr>
      </p:pic>
      <p:sp>
        <p:nvSpPr>
          <p:cNvPr id="5" name="Скругленный прямоугольник 4"/>
          <p:cNvSpPr/>
          <p:nvPr/>
        </p:nvSpPr>
        <p:spPr>
          <a:xfrm>
            <a:off x="3071802" y="357166"/>
            <a:ext cx="5572164" cy="1571636"/>
          </a:xfrm>
          <a:prstGeom prst="roundRect">
            <a:avLst/>
          </a:prstGeom>
          <a:solidFill>
            <a:schemeClr val="accent3">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a:solidFill>
                  <a:sysClr val="windowText" lastClr="000000"/>
                </a:solidFill>
                <a:latin typeface="Times New Roman" pitchFamily="18" charset="0"/>
                <a:cs typeface="Times New Roman" pitchFamily="18" charset="0"/>
              </a:rPr>
              <a:t>Бадырақ көз</a:t>
            </a:r>
          </a:p>
          <a:p>
            <a:pPr algn="ctr"/>
            <a:r>
              <a:rPr lang="kk-KZ" sz="4000" b="1" dirty="0">
                <a:solidFill>
                  <a:sysClr val="windowText" lastClr="000000"/>
                </a:solidFill>
                <a:latin typeface="Times New Roman" pitchFamily="18" charset="0"/>
                <a:cs typeface="Times New Roman" pitchFamily="18" charset="0"/>
              </a:rPr>
              <a:t>(базедов ауруы)</a:t>
            </a:r>
            <a:endParaRPr lang="ru-RU" sz="4000" b="1" dirty="0">
              <a:solidFill>
                <a:sysClr val="windowText" lastClr="000000"/>
              </a:solidFill>
              <a:latin typeface="Times New Roman" pitchFamily="18" charset="0"/>
              <a:cs typeface="Times New Roman" pitchFamily="18" charset="0"/>
            </a:endParaRPr>
          </a:p>
        </p:txBody>
      </p:sp>
      <p:sp>
        <p:nvSpPr>
          <p:cNvPr id="6" name="Прямоугольник 5"/>
          <p:cNvSpPr/>
          <p:nvPr/>
        </p:nvSpPr>
        <p:spPr>
          <a:xfrm>
            <a:off x="4357686" y="1997839"/>
            <a:ext cx="4286280" cy="923330"/>
          </a:xfrm>
          <a:prstGeom prst="rect">
            <a:avLst/>
          </a:prstGeom>
        </p:spPr>
        <p:txBody>
          <a:bodyPr wrap="square">
            <a:spAutoFit/>
          </a:bodyPr>
          <a:lstStyle/>
          <a:p>
            <a:r>
              <a:rPr lang="kk-KZ" dirty="0"/>
              <a:t>Тамақты көп ішкенімен салмақ қоспай, керсінше арықтайды. Тез ашуланғыш терлегіш болып келеді</a:t>
            </a:r>
            <a:endParaRPr lang="ru-RU"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357166"/>
            <a:ext cx="8072494" cy="1857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err="1">
                <a:solidFill>
                  <a:srgbClr val="FF0000"/>
                </a:solidFill>
                <a:latin typeface="Times New Roman" pitchFamily="18" charset="0"/>
                <a:cs typeface="Times New Roman" pitchFamily="18" charset="0"/>
              </a:rPr>
              <a:t>Айырша</a:t>
            </a:r>
            <a:r>
              <a:rPr lang="ru-RU" sz="2800" b="1" i="1" dirty="0">
                <a:solidFill>
                  <a:srgbClr val="FF0000"/>
                </a:solidFill>
                <a:latin typeface="Times New Roman" pitchFamily="18" charset="0"/>
                <a:cs typeface="Times New Roman" pitchFamily="18" charset="0"/>
              </a:rPr>
              <a:t> без (тимус)</a:t>
            </a:r>
            <a:r>
              <a:rPr lang="ru-RU" sz="2800" dirty="0">
                <a:solidFill>
                  <a:schemeClr val="tx1"/>
                </a:solidFill>
                <a:latin typeface="Times New Roman" pitchFamily="18" charset="0"/>
                <a:cs typeface="Times New Roman" pitchFamily="18" charset="0"/>
              </a:rPr>
              <a:t> – </a:t>
            </a:r>
            <a:r>
              <a:rPr lang="ru-RU" sz="2800" dirty="0" err="1">
                <a:solidFill>
                  <a:schemeClr val="tx1"/>
                </a:solidFill>
                <a:latin typeface="Times New Roman" pitchFamily="18" charset="0"/>
                <a:cs typeface="Times New Roman" pitchFamily="18" charset="0"/>
              </a:rPr>
              <a:t>кеуде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қуысында кеңірдектің жоғарғы ұшын жауып</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тұрады</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адамның балалық шағында ірі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болады</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Жыныстық жетілуден</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кейін</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кішірейеді</a:t>
            </a:r>
            <a:r>
              <a:rPr lang="ru-RU" sz="2800" dirty="0">
                <a:solidFill>
                  <a:schemeClr val="tx1"/>
                </a:solidFill>
                <a:latin typeface="Times New Roman" pitchFamily="18" charset="0"/>
                <a:cs typeface="Times New Roman" pitchFamily="18" charset="0"/>
              </a:rPr>
              <a:t>.</a:t>
            </a:r>
          </a:p>
        </p:txBody>
      </p:sp>
      <p:pic>
        <p:nvPicPr>
          <p:cNvPr id="43010" name="Picture 2" descr="https://karaaslanmetin.files.wordpress.com/2015/02/thymus-gland_humanity-healing.jpg"/>
          <p:cNvPicPr>
            <a:picLocks noChangeAspect="1" noChangeArrowheads="1"/>
          </p:cNvPicPr>
          <p:nvPr/>
        </p:nvPicPr>
        <p:blipFill>
          <a:blip r:embed="rId2"/>
          <a:srcRect/>
          <a:stretch>
            <a:fillRect/>
          </a:stretch>
        </p:blipFill>
        <p:spPr bwMode="auto">
          <a:xfrm>
            <a:off x="1000100" y="2714620"/>
            <a:ext cx="6719914" cy="3219956"/>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00034" y="500042"/>
            <a:ext cx="835821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Тимус(айырша без) </a:t>
            </a:r>
            <a:r>
              <a:rPr kumimoji="0" lang="kk-KZ"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жасөспірім безі </a:t>
            </a: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деп аталады,  </a:t>
            </a:r>
            <a:r>
              <a:rPr kumimoji="0" lang="kk-KZ"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тимозин</a:t>
            </a: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гормонын бөледі.</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kk-KZ"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Тимозин гормонының қызеті:</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Өсу процестеріне қатысады.</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Организмнің қорғаныштық реакциясын, иммунитетті қамтамасыз етеді.</a:t>
            </a:r>
            <a:endParaRPr kumimoji="0" lang="kk-KZ"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1643050"/>
          <a:ext cx="7858180" cy="3096200"/>
        </p:xfrm>
        <a:graphic>
          <a:graphicData uri="http://schemas.openxmlformats.org/drawingml/2006/table">
            <a:tbl>
              <a:tblPr/>
              <a:tblGrid>
                <a:gridCol w="2143140">
                  <a:extLst>
                    <a:ext uri="{9D8B030D-6E8A-4147-A177-3AD203B41FA5}">
                      <a16:colId xmlns="" xmlns:a16="http://schemas.microsoft.com/office/drawing/2014/main" val="20000"/>
                    </a:ext>
                  </a:extLst>
                </a:gridCol>
                <a:gridCol w="2071702">
                  <a:extLst>
                    <a:ext uri="{9D8B030D-6E8A-4147-A177-3AD203B41FA5}">
                      <a16:colId xmlns="" xmlns:a16="http://schemas.microsoft.com/office/drawing/2014/main" val="20001"/>
                    </a:ext>
                  </a:extLst>
                </a:gridCol>
                <a:gridCol w="1587419">
                  <a:extLst>
                    <a:ext uri="{9D8B030D-6E8A-4147-A177-3AD203B41FA5}">
                      <a16:colId xmlns="" xmlns:a16="http://schemas.microsoft.com/office/drawing/2014/main" val="20002"/>
                    </a:ext>
                  </a:extLst>
                </a:gridCol>
                <a:gridCol w="2055919">
                  <a:extLst>
                    <a:ext uri="{9D8B030D-6E8A-4147-A177-3AD203B41FA5}">
                      <a16:colId xmlns="" xmlns:a16="http://schemas.microsoft.com/office/drawing/2014/main" val="20003"/>
                    </a:ext>
                  </a:extLst>
                </a:gridCol>
              </a:tblGrid>
              <a:tr h="595423">
                <a:tc>
                  <a:txBody>
                    <a:bodyPr/>
                    <a:lstStyle/>
                    <a:p>
                      <a:pPr algn="ctr"/>
                      <a:r>
                        <a:rPr lang="ru-RU" sz="2400" b="1" dirty="0" err="1">
                          <a:latin typeface="Times New Roman" pitchFamily="18" charset="0"/>
                          <a:cs typeface="Times New Roman" pitchFamily="18" charset="0"/>
                        </a:rPr>
                        <a:t>Орналасқан жері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Пішіні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a:latin typeface="Times New Roman" pitchFamily="18" charset="0"/>
                          <a:cs typeface="Times New Roman" pitchFamily="18" charset="0"/>
                        </a:rPr>
                        <a:t>Салмағы</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Бөлінетін</a:t>
                      </a:r>
                      <a:endParaRPr lang="ru-RU" sz="2400" b="1" dirty="0">
                        <a:latin typeface="Times New Roman" pitchFamily="18" charset="0"/>
                        <a:cs typeface="Times New Roman" pitchFamily="18" charset="0"/>
                      </a:endParaRPr>
                    </a:p>
                    <a:p>
                      <a:pPr algn="ctr"/>
                      <a:r>
                        <a:rPr lang="ru-RU" sz="2400" b="1" dirty="0" err="1">
                          <a:latin typeface="Times New Roman" pitchFamily="18" charset="0"/>
                          <a:cs typeface="Times New Roman" pitchFamily="18" charset="0"/>
                        </a:rPr>
                        <a:t>гормондар</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616149">
                <a:tc>
                  <a:txBody>
                    <a:bodyPr/>
                    <a:lstStyle/>
                    <a:p>
                      <a:r>
                        <a:rPr lang="ru-RU" sz="2400" dirty="0" err="1">
                          <a:latin typeface="Times New Roman" pitchFamily="18" charset="0"/>
                          <a:cs typeface="Times New Roman" pitchFamily="18" charset="0"/>
                        </a:rPr>
                        <a:t>Бүйректің ұшына орналасқан жұп бездер</a:t>
                      </a:r>
                      <a:endParaRPr lang="ru-RU" sz="2400"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a:latin typeface="Times New Roman" pitchFamily="18" charset="0"/>
                          <a:cs typeface="Times New Roman" pitchFamily="18" charset="0"/>
                        </a:rPr>
                        <a:t>Оң жақтағы-үшбұрыш, сол жақтағы-жарты ай тәрізді</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latin typeface="Times New Roman" pitchFamily="18" charset="0"/>
                          <a:cs typeface="Times New Roman" pitchFamily="18" charset="0"/>
                        </a:rPr>
                        <a:t>1-еуінің </a:t>
                      </a:r>
                      <a:r>
                        <a:rPr lang="ru-RU" sz="2400" dirty="0" err="1">
                          <a:latin typeface="Times New Roman" pitchFamily="18" charset="0"/>
                          <a:cs typeface="Times New Roman" pitchFamily="18" charset="0"/>
                        </a:rPr>
                        <a:t>салмағы</a:t>
                      </a:r>
                      <a:r>
                        <a:rPr lang="ru-RU" sz="2400" dirty="0">
                          <a:latin typeface="Times New Roman" pitchFamily="18" charset="0"/>
                          <a:cs typeface="Times New Roman" pitchFamily="18" charset="0"/>
                        </a:rPr>
                        <a:t> </a:t>
                      </a:r>
                    </a:p>
                    <a:p>
                      <a:r>
                        <a:rPr lang="ru-RU" sz="2400" dirty="0">
                          <a:latin typeface="Times New Roman" pitchFamily="18" charset="0"/>
                          <a:cs typeface="Times New Roman" pitchFamily="18" charset="0"/>
                        </a:rPr>
                        <a:t>6-7 г, </a:t>
                      </a:r>
                      <a:r>
                        <a:rPr lang="ru-RU" sz="2400" dirty="0" err="1">
                          <a:latin typeface="Times New Roman" pitchFamily="18" charset="0"/>
                          <a:cs typeface="Times New Roman" pitchFamily="18" charset="0"/>
                        </a:rPr>
                        <a:t>екеуінікі</a:t>
                      </a:r>
                      <a:r>
                        <a:rPr lang="ru-RU" sz="2400" dirty="0">
                          <a:latin typeface="Times New Roman" pitchFamily="18" charset="0"/>
                          <a:cs typeface="Times New Roman" pitchFamily="18" charset="0"/>
                        </a:rPr>
                        <a:t> 12-14 г.</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latin typeface="Times New Roman" pitchFamily="18" charset="0"/>
                          <a:cs typeface="Times New Roman" pitchFamily="18" charset="0"/>
                        </a:rPr>
                        <a:t>Адреналин </a:t>
                      </a:r>
                      <a:r>
                        <a:rPr lang="ru-RU" sz="2400" dirty="0" err="1">
                          <a:latin typeface="Times New Roman" pitchFamily="18" charset="0"/>
                          <a:cs typeface="Times New Roman" pitchFamily="18" charset="0"/>
                        </a:rPr>
                        <a:t>гормонын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r>
                        <a:rPr lang="ru-RU" sz="2400" dirty="0">
                          <a:latin typeface="Times New Roman" pitchFamily="18" charset="0"/>
                          <a:cs typeface="Times New Roman" pitchFamily="18" charset="0"/>
                        </a:rPr>
                        <a:t>. </a:t>
                      </a:r>
                    </a:p>
                    <a:p>
                      <a:r>
                        <a:rPr lang="ru-RU" sz="2400" dirty="0" err="1">
                          <a:latin typeface="Times New Roman" pitchFamily="18" charset="0"/>
                          <a:cs typeface="Times New Roman" pitchFamily="18" charset="0"/>
                        </a:rPr>
                        <a:t>Көңіл күй </a:t>
                      </a:r>
                      <a:r>
                        <a:rPr lang="ru-RU" sz="2400" dirty="0">
                          <a:latin typeface="Times New Roman" pitchFamily="18" charset="0"/>
                          <a:cs typeface="Times New Roman" pitchFamily="18" charset="0"/>
                        </a:rPr>
                        <a:t>гормоны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те </a:t>
                      </a:r>
                      <a:r>
                        <a:rPr lang="ru-RU" sz="2400" dirty="0" err="1">
                          <a:latin typeface="Times New Roman" pitchFamily="18" charset="0"/>
                          <a:cs typeface="Times New Roman" pitchFamily="18" charset="0"/>
                        </a:rPr>
                        <a:t>атайды</a:t>
                      </a:r>
                      <a:r>
                        <a:rPr lang="ru-RU" sz="2400" dirty="0">
                          <a:latin typeface="Times New Roman" pitchFamily="18" charset="0"/>
                          <a:cs typeface="Times New Roman" pitchFamily="18" charset="0"/>
                        </a:rPr>
                        <a:t>.</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45057" name="Rectangle 1"/>
          <p:cNvSpPr>
            <a:spLocks noChangeArrowheads="1"/>
          </p:cNvSpPr>
          <p:nvPr/>
        </p:nvSpPr>
        <p:spPr bwMode="auto">
          <a:xfrm>
            <a:off x="2285984" y="714356"/>
            <a:ext cx="5143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a:ln>
                  <a:noFill/>
                </a:ln>
                <a:solidFill>
                  <a:srgbClr val="FF0000"/>
                </a:solidFill>
                <a:effectLst/>
                <a:latin typeface="Times New Roman" pitchFamily="18" charset="0"/>
                <a:cs typeface="Times New Roman" pitchFamily="18" charset="0"/>
              </a:rPr>
              <a:t>Бүйрекүсті бездері</a:t>
            </a:r>
            <a:endParaRPr kumimoji="0" lang="ru-RU" sz="48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4248472" cy="418058"/>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Бүйрек үсті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93304" y="1196750"/>
            <a:ext cx="4690864" cy="5661250"/>
          </a:xfrm>
        </p:spPr>
        <p:txBody>
          <a:bodyPr>
            <a:normAutofit fontScale="62500" lnSpcReduction="20000"/>
          </a:bodyPr>
          <a:lstStyle/>
          <a:p>
            <a:r>
              <a:rPr lang="kk-KZ" dirty="0"/>
              <a:t>    Бүйрекүсті бездері қыртысты және милы қабаттан тұрады. Милы және қыртысты қабаттардың шығу тегі, құрылысы және қызметі жағынан әртүрлі. Олардың қанмен қамтамасыздануы ерекше. Бүйрекүсті безінің қыртысты қабаты 40-тан астам кортикостероидтарды түзеді және 3 топқа бөлінеді: 1) глюкокортикостероидтар (ГКС); 2) минералокортикостероидтар (МКС); андрокортикостероидтар (АКС); </a:t>
            </a:r>
            <a:r>
              <a:rPr lang="kk-KZ" altLang="ru-RU" dirty="0">
                <a:latin typeface="Times New Roman" pitchFamily="18" charset="0"/>
                <a:cs typeface="Times New Roman" pitchFamily="18" charset="0"/>
              </a:rPr>
              <a:t>Бүйрек үсті безінің милы затында орналасқан жасушалар ашық,күңгірт болып бөлінеді.Ашық клеткалар адреналин өндіреді.Күңгірт хромофильді жасушалар көлемі кішірек,өндірілетін заты норадреналин. </a:t>
            </a:r>
            <a:endParaRPr lang="ru-RU" altLang="ru-RU" dirty="0">
              <a:latin typeface="Times New Roman" pitchFamily="18" charset="0"/>
              <a:cs typeface="Times New Roman" pitchFamily="18" charset="0"/>
            </a:endParaRPr>
          </a:p>
          <a:p>
            <a:endParaRPr lang="ru-RU" dirty="0"/>
          </a:p>
          <a:p>
            <a:pPr marL="0" indent="0">
              <a:buNone/>
            </a:pPr>
            <a:endParaRPr lang="ru-RU" dirty="0"/>
          </a:p>
          <a:p>
            <a:pPr marL="0" indent="0">
              <a:buNone/>
            </a:pP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96751"/>
            <a:ext cx="2736304" cy="27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7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336704" cy="634082"/>
          </a:xfrm>
        </p:spPr>
        <p:txBody>
          <a:bodyPr>
            <a:normAutofit fontScale="90000"/>
          </a:bodyPr>
          <a:lstStyle/>
          <a:p>
            <a:r>
              <a:rPr lang="kk-KZ" dirty="0">
                <a:effectLst>
                  <a:outerShdw blurRad="38100" dist="38100" dir="2700000" algn="tl">
                    <a:srgbClr val="000000">
                      <a:alpha val="43137"/>
                    </a:srgbClr>
                  </a:outerShdw>
                </a:effectLst>
              </a:rPr>
              <a:t>Негізгі бөлім</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439529" y="980728"/>
            <a:ext cx="4428615" cy="5760640"/>
          </a:xfrm>
        </p:spPr>
        <p:txBody>
          <a:bodyPr>
            <a:noAutofit/>
          </a:bodyPr>
          <a:lstStyle/>
          <a:p>
            <a:pPr marL="0" indent="0">
              <a:buNone/>
            </a:pPr>
            <a:r>
              <a:rPr lang="kk-KZ" sz="2200" dirty="0"/>
              <a:t>    </a:t>
            </a:r>
            <a:r>
              <a:rPr lang="kk-KZ" sz="2200" b="1" dirty="0"/>
              <a:t>Эндокринді жүйе </a:t>
            </a:r>
            <a:r>
              <a:rPr lang="kk-KZ" sz="2200" dirty="0"/>
              <a:t>– қан мен лимфаға гормон бөліп шығаратын құрылымдардың, мүшелердің, мүше бөлігінің, жеке орналасқан жасушалардың жиынтығы. Эндокринді жүйе құрамына эндокринді бездер немесе ішкі секреция бездері кіреді.     </a:t>
            </a:r>
            <a:r>
              <a:rPr lang="kk-KZ" sz="2200" b="1" dirty="0"/>
              <a:t>Эндокриндік бездердің </a:t>
            </a:r>
            <a:r>
              <a:rPr lang="kk-KZ" sz="2200" dirty="0"/>
              <a:t>(гректің endon - ішкі, сrіnео - бөлемін немесе шығарамын) сөлін шығаратын өзегі жоқ, без жасушалары қан және лимфа капиллярларымен өте жиі торланған, сондықтан без өнімдері тікелей осы тамырларға өтеді.</a:t>
            </a:r>
            <a:endParaRPr lang="ru-RU" sz="2200" dirty="0"/>
          </a:p>
          <a:p>
            <a:pPr marL="0" indent="0">
              <a:buNone/>
            </a:pPr>
            <a:endParaRPr lang="ru-RU" sz="2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56984"/>
            <a:ext cx="3424452" cy="4432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621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и по запросу Надпочечниковой железы"/>
          <p:cNvPicPr>
            <a:picLocks noChangeAspect="1" noChangeArrowheads="1"/>
          </p:cNvPicPr>
          <p:nvPr/>
        </p:nvPicPr>
        <p:blipFill>
          <a:blip r:embed="rId2"/>
          <a:srcRect/>
          <a:stretch>
            <a:fillRect/>
          </a:stretch>
        </p:blipFill>
        <p:spPr bwMode="auto">
          <a:xfrm>
            <a:off x="714348" y="428604"/>
            <a:ext cx="7048483" cy="5286362"/>
          </a:xfrm>
          <a:prstGeom prst="rect">
            <a:avLst/>
          </a:prstGeom>
          <a:noFill/>
        </p:spPr>
      </p:pic>
      <p:sp>
        <p:nvSpPr>
          <p:cNvPr id="5" name="Овал 4"/>
          <p:cNvSpPr/>
          <p:nvPr/>
        </p:nvSpPr>
        <p:spPr>
          <a:xfrm>
            <a:off x="1714480" y="5072074"/>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itchFamily="18" charset="0"/>
                <a:cs typeface="Times New Roman" pitchFamily="18" charset="0"/>
              </a:rPr>
              <a:t>Оң жақ</a:t>
            </a:r>
            <a:endParaRPr lang="ru-RU" b="1" i="1" dirty="0">
              <a:solidFill>
                <a:schemeClr val="tx1"/>
              </a:solidFill>
              <a:latin typeface="Times New Roman" pitchFamily="18" charset="0"/>
              <a:cs typeface="Times New Roman" pitchFamily="18" charset="0"/>
            </a:endParaRPr>
          </a:p>
        </p:txBody>
      </p:sp>
      <p:sp>
        <p:nvSpPr>
          <p:cNvPr id="6" name="Овал 5"/>
          <p:cNvSpPr/>
          <p:nvPr/>
        </p:nvSpPr>
        <p:spPr>
          <a:xfrm>
            <a:off x="6215074" y="1214422"/>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itchFamily="18" charset="0"/>
                <a:cs typeface="Times New Roman" pitchFamily="18" charset="0"/>
              </a:rPr>
              <a:t>Сол  жақ</a:t>
            </a:r>
            <a:endParaRPr lang="ru-RU" b="1" i="1" dirty="0">
              <a:solidFill>
                <a:schemeClr val="tx1"/>
              </a:solidFill>
              <a:latin typeface="Times New Roman" pitchFamily="18" charset="0"/>
              <a:cs typeface="Times New Roman" pitchFamily="18" charset="0"/>
            </a:endParaRPr>
          </a:p>
        </p:txBody>
      </p:sp>
      <p:sp>
        <p:nvSpPr>
          <p:cNvPr id="7" name="Овал 6"/>
          <p:cNvSpPr/>
          <p:nvPr/>
        </p:nvSpPr>
        <p:spPr>
          <a:xfrm>
            <a:off x="4214810" y="1928802"/>
            <a:ext cx="1285884"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itchFamily="18" charset="0"/>
                <a:cs typeface="Times New Roman" pitchFamily="18" charset="0"/>
              </a:rPr>
              <a:t>Қолқа </a:t>
            </a:r>
            <a:endParaRPr lang="ru-RU" b="1" i="1" dirty="0">
              <a:solidFill>
                <a:schemeClr val="tx1"/>
              </a:solidFill>
              <a:latin typeface="Times New Roman" pitchFamily="18" charset="0"/>
              <a:cs typeface="Times New Roman" pitchFamily="18" charset="0"/>
            </a:endParaRPr>
          </a:p>
        </p:txBody>
      </p:sp>
      <p:sp>
        <p:nvSpPr>
          <p:cNvPr id="8" name="Овал 7"/>
          <p:cNvSpPr/>
          <p:nvPr/>
        </p:nvSpPr>
        <p:spPr>
          <a:xfrm>
            <a:off x="5929322" y="4857760"/>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itchFamily="18" charset="0"/>
                <a:cs typeface="Times New Roman" pitchFamily="18" charset="0"/>
              </a:rPr>
              <a:t>Төменгі вена</a:t>
            </a:r>
            <a:endParaRPr lang="ru-RU" b="1" i="1" dirty="0">
              <a:solidFill>
                <a:schemeClr val="tx1"/>
              </a:solidFill>
              <a:latin typeface="Times New Roman" pitchFamily="18" charset="0"/>
              <a:cs typeface="Times New Roman" pitchFamily="18" charset="0"/>
            </a:endParaRPr>
          </a:p>
        </p:txBody>
      </p:sp>
      <p:sp>
        <p:nvSpPr>
          <p:cNvPr id="9" name="Овал 8"/>
          <p:cNvSpPr/>
          <p:nvPr/>
        </p:nvSpPr>
        <p:spPr>
          <a:xfrm>
            <a:off x="1571604" y="1214422"/>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itchFamily="18" charset="0"/>
                <a:cs typeface="Times New Roman" pitchFamily="18" charset="0"/>
              </a:rPr>
              <a:t>Бүйрекүсті бездері</a:t>
            </a:r>
            <a:endParaRPr lang="ru-RU" b="1" i="1" dirty="0">
              <a:solidFill>
                <a:schemeClr val="tx1"/>
              </a:solidFill>
              <a:latin typeface="Times New Roman" pitchFamily="18" charset="0"/>
              <a:cs typeface="Times New Roman" pitchFamily="18" charset="0"/>
            </a:endParaRPr>
          </a:p>
        </p:txBody>
      </p:sp>
      <p:sp>
        <p:nvSpPr>
          <p:cNvPr id="10" name="Овал 9"/>
          <p:cNvSpPr/>
          <p:nvPr/>
        </p:nvSpPr>
        <p:spPr>
          <a:xfrm>
            <a:off x="2571736" y="571480"/>
            <a:ext cx="3929090"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a:solidFill>
                  <a:srgbClr val="FF0000"/>
                </a:solidFill>
                <a:latin typeface="Times New Roman" pitchFamily="18" charset="0"/>
                <a:cs typeface="Times New Roman" pitchFamily="18" charset="0"/>
              </a:rPr>
              <a:t>Бүйрекүсті бездері</a:t>
            </a:r>
            <a:endParaRPr lang="ru-RU" sz="2000" b="1" i="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00034" y="714356"/>
            <a:ext cx="81439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Бүйрекүсті бездерінің қыртысты қабатында түзілген гормондар </a:t>
            </a:r>
            <a:r>
              <a:rPr kumimoji="0" lang="kk-KZ" sz="2400" b="1" i="0" u="sng"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кортикоидтар</a:t>
            </a:r>
            <a:r>
              <a:rPr kumimoji="0" lang="kk-KZ"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kk-KZ" sz="2400" b="1" i="0" u="none" strike="noStrike" cap="none" normalizeH="0" baseline="0" dirty="0">
                <a:ln>
                  <a:noFill/>
                </a:ln>
                <a:effectLst/>
                <a:latin typeface="Times New Roman" pitchFamily="18" charset="0"/>
                <a:ea typeface="Times New Roman" pitchFamily="18" charset="0"/>
                <a:cs typeface="Times New Roman" pitchFamily="18" charset="0"/>
              </a:rPr>
              <a:t>деп аталады</a:t>
            </a:r>
            <a:r>
              <a:rPr kumimoji="0" lang="kk-KZ"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a:ln>
                  <a:noFill/>
                </a:ln>
                <a:solidFill>
                  <a:schemeClr val="accent2"/>
                </a:solidFill>
                <a:effectLst/>
                <a:latin typeface="Times New Roman" pitchFamily="18" charset="0"/>
                <a:ea typeface="Times New Roman" pitchFamily="18" charset="0"/>
                <a:cs typeface="Times New Roman" pitchFamily="18" charset="0"/>
              </a:rPr>
              <a:t>Бүйрек үсті бездерінің қыртысында бөлінеді: </a:t>
            </a:r>
            <a:endParaRPr kumimoji="0" lang="ru-RU" sz="2400" b="0" i="0" u="none" strike="noStrike" cap="none" normalizeH="0" baseline="0" dirty="0">
              <a:ln>
                <a:noFill/>
              </a:ln>
              <a:solidFill>
                <a:schemeClr val="accent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Нәруыздар мен көмірсулар энергия бөле ыдырауын күшейтетін гормон</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Нәруыздың көмірсуға, көмірсудың майға айналуына әсер ететін гормон</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Тұз – су алмасуын реттейді</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Қан мен басқа ұлпалардағы натрий, калий, хлор алмасуын реттейді.</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Жыныс мүшелерінің дамуы мен қалыптасуына әсер етеді.</a:t>
            </a:r>
            <a:endParaRPr kumimoji="0" lang="kk-KZ"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71472" y="571480"/>
            <a:ext cx="80010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kk-KZ" sz="3600" b="1" i="1"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Бүйрек үсті бездерінің милы затында бөлінеді: </a:t>
            </a:r>
            <a:endParaRPr kumimoji="0" lang="ru-RU" sz="3600" b="0" i="1"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Адреналин гормоны</a:t>
            </a:r>
            <a:endParaRPr kumimoji="0" lang="ru-RU"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3600" b="1" i="1"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Адреналин:</a:t>
            </a:r>
            <a:endParaRPr kumimoji="0" lang="ru-RU" sz="3600" b="0" i="1"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Артериялық қысымды арттырады.</a:t>
            </a:r>
            <a:endParaRPr kumimoji="0" lang="ru-RU"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Жүректің соғуын жиілетеді.</a:t>
            </a:r>
            <a:endParaRPr kumimoji="0" lang="ru-RU"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3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1643050"/>
            <a:ext cx="7143800" cy="3416320"/>
          </a:xfrm>
          <a:prstGeom prst="rect">
            <a:avLst/>
          </a:prstGeom>
        </p:spPr>
        <p:txBody>
          <a:bodyPr wrap="square">
            <a:spAutoFit/>
          </a:bodyPr>
          <a:lstStyle/>
          <a:p>
            <a:pPr lvl="0" algn="ctr" eaLnBrk="0" fontAlgn="base" hangingPunct="0">
              <a:spcBef>
                <a:spcPct val="0"/>
              </a:spcBef>
              <a:spcAft>
                <a:spcPct val="0"/>
              </a:spcAft>
              <a:tabLst>
                <a:tab pos="457200" algn="l"/>
              </a:tabLst>
            </a:pPr>
            <a:r>
              <a:rPr lang="kk-KZ" sz="5400" b="1" i="1" dirty="0">
                <a:solidFill>
                  <a:srgbClr val="C00000"/>
                </a:solidFill>
                <a:latin typeface="Times New Roman" pitchFamily="18" charset="0"/>
                <a:ea typeface="Times New Roman" pitchFamily="18" charset="0"/>
                <a:cs typeface="Times New Roman" pitchFamily="18" charset="0"/>
              </a:rPr>
              <a:t>Аралас бездер. Гуморальдық және жүкелік-гуморальдық реттелу</a:t>
            </a:r>
            <a:endParaRPr lang="ru-RU" sz="5400" i="1" dirty="0">
              <a:solidFill>
                <a:srgbClr val="C00000"/>
              </a:solidFill>
              <a:latin typeface="Times New Roman" pitchFamily="18" charset="0"/>
              <a:cs typeface="Times New Roman"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3744416" cy="562074"/>
          </a:xfrm>
        </p:spPr>
        <p:txBody>
          <a:bodyPr>
            <a:normAutofit fontScale="90000"/>
          </a:bodyPr>
          <a:lstStyle/>
          <a:p>
            <a:r>
              <a:rPr lang="kk-KZ" dirty="0">
                <a:effectLst>
                  <a:outerShdw blurRad="38100" dist="38100" dir="2700000" algn="tl">
                    <a:srgbClr val="000000">
                      <a:alpha val="43137"/>
                    </a:srgbClr>
                  </a:outerShdw>
                </a:effectLst>
              </a:rPr>
              <a:t>Ұйқы безі</a:t>
            </a:r>
            <a:endParaRPr lang="ru-RU"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403648" y="980728"/>
                <a:ext cx="4536504" cy="5145435"/>
              </a:xfrm>
            </p:spPr>
            <p:txBody>
              <a:bodyPr>
                <a:normAutofit fontScale="70000" lnSpcReduction="20000"/>
              </a:bodyPr>
              <a:lstStyle/>
              <a:p>
                <a:r>
                  <a:rPr lang="kk-KZ" dirty="0"/>
                  <a:t> Ұйқы безі әрі ішкі, әрі сыртқы сөлініс қызмет атқарады. Сыртқы сөлініс қызметіне асқорыту сөлін өндіру қызметі жатады. Ішкі сөлініс қызметін Лангерганс аралшықтары атқарады</a:t>
                </a:r>
                <a:r>
                  <a:rPr lang="ru-RU" dirty="0"/>
                  <a:t>, </a:t>
                </a:r>
                <a:r>
                  <a:rPr lang="ru-RU" dirty="0" err="1"/>
                  <a:t>аралшықта</a:t>
                </a:r>
                <a:r>
                  <a:rPr lang="ru-RU" dirty="0"/>
                  <a:t>2 </a:t>
                </a:r>
                <a:r>
                  <a:rPr lang="ru-RU" dirty="0" err="1"/>
                  <a:t>түрліжасушалар</a:t>
                </a:r>
                <a:r>
                  <a:rPr lang="ru-RU" dirty="0"/>
                  <a:t> бар  </a:t>
                </a:r>
                <a14:m>
                  <m:oMath xmlns:m="http://schemas.openxmlformats.org/officeDocument/2006/math">
                    <m:r>
                      <a:rPr lang="kk-KZ" i="1">
                        <a:latin typeface="Cambria Math"/>
                        <a:ea typeface="Cambria Math"/>
                      </a:rPr>
                      <m:t>𝛼</m:t>
                    </m:r>
                  </m:oMath>
                </a14:m>
                <a:r>
                  <a:rPr lang="ru-RU" dirty="0" err="1"/>
                  <a:t>жән</a:t>
                </a:r>
                <a:r>
                  <a:rPr lang="kk-KZ" dirty="0"/>
                  <a:t>е </a:t>
                </a:r>
                <a14:m>
                  <m:oMath xmlns:m="http://schemas.openxmlformats.org/officeDocument/2006/math">
                    <m:r>
                      <a:rPr lang="kk-KZ" i="1" smtClean="0">
                        <a:latin typeface="Cambria Math"/>
                        <a:ea typeface="Cambria Math"/>
                      </a:rPr>
                      <m:t>𝛽</m:t>
                    </m:r>
                  </m:oMath>
                </a14:m>
                <a:r>
                  <a:rPr lang="ru-RU" dirty="0"/>
                  <a:t>. </a:t>
                </a:r>
                <a:r>
                  <a:rPr lang="kk-KZ" dirty="0"/>
                  <a:t>Ұ</a:t>
                </a:r>
                <a:r>
                  <a:rPr lang="ru-RU" dirty="0"/>
                  <a:t>й</a:t>
                </a:r>
                <a:r>
                  <a:rPr lang="kk-KZ" dirty="0"/>
                  <a:t>қ</a:t>
                </a:r>
                <a:r>
                  <a:rPr lang="ru-RU" dirty="0"/>
                  <a:t>ы </a:t>
                </a:r>
                <a:r>
                  <a:rPr lang="ru-RU" dirty="0" err="1"/>
                  <a:t>безі</a:t>
                </a:r>
                <a:r>
                  <a:rPr lang="kk-KZ" dirty="0"/>
                  <a:t>н</a:t>
                </a:r>
                <a:r>
                  <a:rPr lang="ru-RU" dirty="0"/>
                  <a:t>і</a:t>
                </a:r>
                <a:r>
                  <a:rPr lang="kk-KZ" dirty="0"/>
                  <a:t>ң</a:t>
                </a:r>
                <a:r>
                  <a:rPr lang="ru-RU" dirty="0" err="1"/>
                  <a:t>гормо</a:t>
                </a:r>
                <a:r>
                  <a:rPr lang="kk-KZ" dirty="0"/>
                  <a:t>н</a:t>
                </a:r>
                <a:r>
                  <a:rPr lang="ru-RU" dirty="0" err="1"/>
                  <a:t>ын</a:t>
                </a:r>
                <a:r>
                  <a:rPr lang="ru-RU" i="1" dirty="0"/>
                  <a:t>инсулин </a:t>
                </a:r>
                <a:r>
                  <a:rPr lang="ru-RU" dirty="0"/>
                  <a:t>(</a:t>
                </a:r>
                <a:r>
                  <a:rPr lang="ru-RU" dirty="0" err="1"/>
                  <a:t>инсула</a:t>
                </a:r>
                <a:r>
                  <a:rPr lang="ru-RU" dirty="0"/>
                  <a:t> - </a:t>
                </a:r>
                <a:r>
                  <a:rPr lang="ru-RU" dirty="0" err="1"/>
                  <a:t>аралшық</a:t>
                </a:r>
                <a:r>
                  <a:rPr lang="ru-RU" dirty="0"/>
                  <a:t>) </a:t>
                </a:r>
                <a:r>
                  <a:rPr lang="ru-RU" dirty="0" err="1"/>
                  <a:t>депатайды</a:t>
                </a:r>
                <a:r>
                  <a:rPr lang="ru-RU" dirty="0"/>
                  <a:t>,</a:t>
                </a:r>
                <a:r>
                  <a:rPr lang="kk-KZ" dirty="0"/>
                  <a:t>ұ</a:t>
                </a:r>
                <a:r>
                  <a:rPr lang="ru-RU" dirty="0" err="1"/>
                  <a:t>йқыбезіндегі</a:t>
                </a:r>
                <a:r>
                  <a:rPr lang="ru-RU" dirty="0"/>
                  <a:t> 2-ші гормон - </a:t>
                </a:r>
                <a:r>
                  <a:rPr lang="ru-RU" i="1" dirty="0"/>
                  <a:t>глюкагон </a:t>
                </a:r>
                <a:r>
                  <a:rPr lang="kk-KZ" dirty="0"/>
                  <a:t>қ</a:t>
                </a:r>
                <a:r>
                  <a:rPr lang="ru-RU" dirty="0" err="1"/>
                  <a:t>андағықа</a:t>
                </a:r>
                <a:r>
                  <a:rPr lang="kk-KZ" dirty="0"/>
                  <a:t>нт</a:t>
                </a:r>
                <a:r>
                  <a:rPr lang="ru-RU" dirty="0" err="1"/>
                  <a:t>тыңмөлшерінкөбейтіп</a:t>
                </a:r>
                <a:r>
                  <a:rPr lang="ru-RU" dirty="0"/>
                  <a:t>, </a:t>
                </a:r>
                <a:r>
                  <a:rPr lang="ru-RU" dirty="0" err="1"/>
                  <a:t>бауырдагликогенні</a:t>
                </a:r>
                <a:r>
                  <a:rPr lang="kk-KZ" dirty="0"/>
                  <a:t>ң</a:t>
                </a:r>
                <a:r>
                  <a:rPr lang="ru-RU" dirty="0" err="1"/>
                  <a:t>ыдырауынкүшейтеді</a:t>
                </a:r>
                <a:r>
                  <a:rPr lang="ru-RU" dirty="0"/>
                  <a:t>. </a:t>
                </a:r>
                <a:r>
                  <a:rPr lang="ru-RU" dirty="0" err="1"/>
                  <a:t>Инсулинні</a:t>
                </a:r>
                <a:r>
                  <a:rPr lang="kk-KZ" dirty="0"/>
                  <a:t>ң</a:t>
                </a:r>
                <a:r>
                  <a:rPr lang="ru-RU" dirty="0" err="1"/>
                  <a:t>өнуінегипофиздіңсоматотропты</a:t>
                </a:r>
                <a:r>
                  <a:rPr lang="ru-RU" dirty="0"/>
                  <a:t> гормоны </a:t>
                </a:r>
                <a:r>
                  <a:rPr lang="ru-RU" dirty="0" err="1"/>
                  <a:t>әсеретеді</a:t>
                </a:r>
                <a:r>
                  <a:rPr lang="ru-RU" dirty="0"/>
                  <a:t>. </a:t>
                </a:r>
              </a:p>
              <a:p>
                <a:pPr marL="0" indent="0">
                  <a:buNone/>
                </a:pPr>
                <a:endParaRPr lang="ru-RU" dirty="0"/>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403648" y="980728"/>
                <a:ext cx="4536504" cy="5145435"/>
              </a:xfrm>
              <a:blipFill rotWithShape="1">
                <a:blip r:embed="rId2"/>
                <a:stretch>
                  <a:fillRect l="-1478" t="-2014"/>
                </a:stretch>
              </a:blipFill>
            </p:spPr>
            <p:txBody>
              <a:bodyPr/>
              <a:lstStyle/>
              <a:p>
                <a:r>
                  <a:rPr lang="ru-RU">
                    <a:noFill/>
                  </a:rPr>
                  <a:t> </a:t>
                </a:r>
              </a:p>
            </p:txBody>
          </p:sp>
        </mc:Fallback>
      </mc:AlternateContent>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295303"/>
            <a:ext cx="33337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304" y="836712"/>
            <a:ext cx="3091184" cy="2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38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500042"/>
            <a:ext cx="7500990"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err="1">
                <a:solidFill>
                  <a:schemeClr val="tx1"/>
                </a:solidFill>
                <a:latin typeface="Times New Roman" pitchFamily="18" charset="0"/>
                <a:cs typeface="Times New Roman" pitchFamily="18" charset="0"/>
              </a:rPr>
              <a:t>Аралас</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бездер</a:t>
            </a:r>
            <a:r>
              <a:rPr lang="ru-RU" sz="2400" b="1"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сөл </a:t>
            </a:r>
            <a:r>
              <a:rPr lang="ru-RU" sz="2400" dirty="0">
                <a:solidFill>
                  <a:schemeClr val="tx1"/>
                </a:solidFill>
                <a:latin typeface="Times New Roman" pitchFamily="18" charset="0"/>
                <a:cs typeface="Times New Roman" pitchFamily="18" charset="0"/>
              </a:rPr>
              <a:t>де, гормон да </a:t>
            </a:r>
            <a:r>
              <a:rPr lang="ru-RU" sz="2400" dirty="0" err="1">
                <a:solidFill>
                  <a:schemeClr val="tx1"/>
                </a:solidFill>
                <a:latin typeface="Times New Roman" pitchFamily="18" charset="0"/>
                <a:cs typeface="Times New Roman" pitchFamily="18" charset="0"/>
              </a:rPr>
              <a:t>бөледі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Сөлді арнайы</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өзектері арқылы басқа жерде</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орналасқан мүшелерге, </a:t>
            </a:r>
            <a:r>
              <a:rPr lang="ru-RU" sz="2400" dirty="0">
                <a:solidFill>
                  <a:schemeClr val="tx1"/>
                </a:solidFill>
                <a:latin typeface="Times New Roman" pitchFamily="18" charset="0"/>
                <a:cs typeface="Times New Roman" pitchFamily="18" charset="0"/>
              </a:rPr>
              <a:t>ал </a:t>
            </a:r>
            <a:r>
              <a:rPr lang="ru-RU" sz="2400" dirty="0" err="1">
                <a:solidFill>
                  <a:schemeClr val="tx1"/>
                </a:solidFill>
                <a:latin typeface="Times New Roman" pitchFamily="18" charset="0"/>
                <a:cs typeface="Times New Roman" pitchFamily="18" charset="0"/>
              </a:rPr>
              <a:t>гормондарды</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тікелей</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қанға бөледі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Сондықтан бұл бездер</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әрі сыртқы, әрі ішкі</a:t>
            </a:r>
            <a:r>
              <a:rPr lang="ru-RU" sz="2400" dirty="0">
                <a:solidFill>
                  <a:schemeClr val="tx1"/>
                </a:solidFill>
                <a:latin typeface="Times New Roman" pitchFamily="18" charset="0"/>
                <a:cs typeface="Times New Roman" pitchFamily="18" charset="0"/>
              </a:rPr>
              <a:t> секреция </a:t>
            </a:r>
            <a:r>
              <a:rPr lang="ru-RU" sz="2400" dirty="0" err="1">
                <a:solidFill>
                  <a:schemeClr val="tx1"/>
                </a:solidFill>
                <a:latin typeface="Times New Roman" pitchFamily="18" charset="0"/>
                <a:cs typeface="Times New Roman" pitchFamily="18" charset="0"/>
              </a:rPr>
              <a:t>бездеріне</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жатады</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Аралас</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бездерге</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ұйқы безі</a:t>
            </a:r>
            <a:r>
              <a:rPr lang="ru-RU" sz="2400" dirty="0">
                <a:solidFill>
                  <a:schemeClr val="tx1"/>
                </a:solidFill>
                <a:latin typeface="Times New Roman" pitchFamily="18" charset="0"/>
                <a:cs typeface="Times New Roman" pitchFamily="18" charset="0"/>
              </a:rPr>
              <a:t> мен </a:t>
            </a:r>
            <a:r>
              <a:rPr lang="ru-RU" sz="2400" dirty="0" err="1">
                <a:solidFill>
                  <a:schemeClr val="tx1"/>
                </a:solidFill>
                <a:latin typeface="Times New Roman" pitchFamily="18" charset="0"/>
                <a:cs typeface="Times New Roman" pitchFamily="18" charset="0"/>
              </a:rPr>
              <a:t>жыныс</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бездері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кіреді</a:t>
            </a:r>
            <a:r>
              <a:rPr lang="ru-RU" sz="2400" dirty="0">
                <a:solidFill>
                  <a:schemeClr val="tx1"/>
                </a:solidFill>
                <a:latin typeface="Times New Roman" pitchFamily="18" charset="0"/>
                <a:cs typeface="Times New Roman" pitchFamily="18" charset="0"/>
              </a:rPr>
              <a:t>.</a:t>
            </a:r>
          </a:p>
        </p:txBody>
      </p:sp>
      <p:pic>
        <p:nvPicPr>
          <p:cNvPr id="6" name="Picture 5" descr="1268919679346"/>
          <p:cNvPicPr>
            <a:picLocks noChangeAspect="1" noChangeArrowheads="1"/>
          </p:cNvPicPr>
          <p:nvPr/>
        </p:nvPicPr>
        <p:blipFill>
          <a:blip r:embed="rId2"/>
          <a:srcRect l="14166" r="2361"/>
          <a:stretch>
            <a:fillRect/>
          </a:stretch>
        </p:blipFill>
        <p:spPr bwMode="auto">
          <a:xfrm>
            <a:off x="928662" y="3143248"/>
            <a:ext cx="6715172" cy="321471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3286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i="1" dirty="0">
                <a:solidFill>
                  <a:schemeClr val="tx1"/>
                </a:solidFill>
                <a:latin typeface="Times New Roman" pitchFamily="18" charset="0"/>
                <a:cs typeface="Times New Roman" pitchFamily="18" charset="0"/>
              </a:rPr>
              <a:t>	Ұйқыбездің </a:t>
            </a:r>
            <a:r>
              <a:rPr lang="kk-KZ" sz="2000" dirty="0">
                <a:solidFill>
                  <a:schemeClr val="tx1"/>
                </a:solidFill>
                <a:latin typeface="Times New Roman" pitchFamily="18" charset="0"/>
                <a:cs typeface="Times New Roman" pitchFamily="18" charset="0"/>
              </a:rPr>
              <a:t>басы, денесі, құйрығы болады және екі кызмет атқарады. Онын жасушаларының бір бөлігі </a:t>
            </a:r>
            <a:r>
              <a:rPr lang="kk-KZ" sz="2000" i="1" dirty="0">
                <a:solidFill>
                  <a:schemeClr val="tx1"/>
                </a:solidFill>
                <a:latin typeface="Times New Roman" pitchFamily="18" charset="0"/>
                <a:cs typeface="Times New Roman" pitchFamily="18" charset="0"/>
              </a:rPr>
              <a:t>ферменттері бар ас қорыту сөлін </a:t>
            </a:r>
            <a:r>
              <a:rPr lang="kk-KZ" sz="2000" dirty="0">
                <a:solidFill>
                  <a:schemeClr val="tx1"/>
                </a:solidFill>
                <a:latin typeface="Times New Roman" pitchFamily="18" charset="0"/>
                <a:cs typeface="Times New Roman" pitchFamily="18" charset="0"/>
              </a:rPr>
              <a:t>түзеді. Ас корыту сөлі ұлтабарға түсіп, ас қорытуға қатысады, бұл — оның сыртқы секреторлық қызметі. Сонымен қатар безде көмірсу алмасуын реттеуде маңызды рөл атқаратын </a:t>
            </a:r>
            <a:r>
              <a:rPr lang="kk-KZ" sz="2000" i="1" dirty="0">
                <a:solidFill>
                  <a:schemeClr val="tx1"/>
                </a:solidFill>
                <a:latin typeface="Times New Roman" pitchFamily="18" charset="0"/>
                <a:cs typeface="Times New Roman" pitchFamily="18" charset="0"/>
              </a:rPr>
              <a:t>инсулин </a:t>
            </a:r>
            <a:r>
              <a:rPr lang="kk-KZ" sz="2000" dirty="0">
                <a:solidFill>
                  <a:schemeClr val="tx1"/>
                </a:solidFill>
                <a:latin typeface="Times New Roman" pitchFamily="18" charset="0"/>
                <a:cs typeface="Times New Roman" pitchFamily="18" charset="0"/>
              </a:rPr>
              <a:t>жене </a:t>
            </a:r>
            <a:r>
              <a:rPr lang="kk-KZ" sz="2000" i="1" dirty="0">
                <a:solidFill>
                  <a:schemeClr val="tx1"/>
                </a:solidFill>
                <a:latin typeface="Times New Roman" pitchFamily="18" charset="0"/>
                <a:cs typeface="Times New Roman" pitchFamily="18" charset="0"/>
              </a:rPr>
              <a:t>глюкагон </a:t>
            </a:r>
            <a:r>
              <a:rPr lang="kk-KZ" sz="2000" dirty="0">
                <a:solidFill>
                  <a:schemeClr val="tx1"/>
                </a:solidFill>
                <a:latin typeface="Times New Roman" pitchFamily="18" charset="0"/>
                <a:cs typeface="Times New Roman" pitchFamily="18" charset="0"/>
              </a:rPr>
              <a:t>гормондарың өндіретін секреторлы жасушалар жинакталған.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800" b="1" dirty="0">
                <a:solidFill>
                  <a:schemeClr val="tx1"/>
                </a:solidFill>
                <a:latin typeface="Times New Roman" pitchFamily="18" charset="0"/>
                <a:cs typeface="Times New Roman" pitchFamily="18" charset="0"/>
              </a:rPr>
              <a:t>Инсулин</a:t>
            </a:r>
            <a:r>
              <a:rPr lang="kk-KZ" sz="2000" dirty="0">
                <a:solidFill>
                  <a:schemeClr val="tx1"/>
                </a:solidFill>
                <a:latin typeface="Times New Roman" pitchFamily="18" charset="0"/>
                <a:cs typeface="Times New Roman" pitchFamily="18" charset="0"/>
              </a:rPr>
              <a:t> – қарапайым нәруыз, қандағы глюкозаны реттейді. </a:t>
            </a:r>
          </a:p>
          <a:p>
            <a:pPr algn="just"/>
            <a:endParaRPr lang="kk-KZ" sz="2800" b="1" dirty="0">
              <a:solidFill>
                <a:schemeClr val="tx1"/>
              </a:solidFill>
              <a:latin typeface="Times New Roman" pitchFamily="18" charset="0"/>
              <a:cs typeface="Times New Roman" pitchFamily="18" charset="0"/>
            </a:endParaRPr>
          </a:p>
          <a:p>
            <a:pPr algn="just"/>
            <a:r>
              <a:rPr lang="kk-KZ" sz="2800" b="1" dirty="0">
                <a:solidFill>
                  <a:schemeClr val="tx1"/>
                </a:solidFill>
                <a:latin typeface="Times New Roman" pitchFamily="18" charset="0"/>
                <a:cs typeface="Times New Roman" pitchFamily="18" charset="0"/>
              </a:rPr>
              <a:t>Глюкоза </a:t>
            </a:r>
            <a:r>
              <a:rPr lang="kk-KZ" sz="2000" dirty="0">
                <a:solidFill>
                  <a:schemeClr val="tx1"/>
                </a:solidFill>
                <a:latin typeface="Times New Roman" pitchFamily="18" charset="0"/>
                <a:cs typeface="Times New Roman" pitchFamily="18" charset="0"/>
              </a:rPr>
              <a:t>– организм үшін энергетикалық материал</a:t>
            </a:r>
          </a:p>
          <a:p>
            <a:pPr algn="just"/>
            <a:endParaRPr lang="kk-KZ" sz="2800" b="1" dirty="0">
              <a:solidFill>
                <a:schemeClr val="tx1"/>
              </a:solidFill>
              <a:latin typeface="Times New Roman" pitchFamily="18" charset="0"/>
              <a:cs typeface="Times New Roman" pitchFamily="18" charset="0"/>
            </a:endParaRPr>
          </a:p>
          <a:p>
            <a:pPr algn="just"/>
            <a:r>
              <a:rPr lang="kk-KZ" sz="2800" b="1" dirty="0">
                <a:solidFill>
                  <a:schemeClr val="tx1"/>
                </a:solidFill>
                <a:latin typeface="Times New Roman" pitchFamily="18" charset="0"/>
                <a:cs typeface="Times New Roman" pitchFamily="18" charset="0"/>
              </a:rPr>
              <a:t>Гликоген</a:t>
            </a:r>
            <a:r>
              <a:rPr lang="kk-KZ" sz="2000" dirty="0">
                <a:solidFill>
                  <a:schemeClr val="tx1"/>
                </a:solidFill>
                <a:latin typeface="Times New Roman" pitchFamily="18" charset="0"/>
                <a:cs typeface="Times New Roman" pitchFamily="18" charset="0"/>
              </a:rPr>
              <a:t> — жануар крахмалы. </a:t>
            </a:r>
            <a:r>
              <a:rPr lang="ru-RU" sz="2000" dirty="0" err="1">
                <a:solidFill>
                  <a:schemeClr val="tx1"/>
                </a:solidFill>
                <a:latin typeface="Times New Roman" pitchFamily="18" charset="0"/>
                <a:cs typeface="Times New Roman" pitchFamily="18" charset="0"/>
              </a:rPr>
              <a:t>Ол</a:t>
            </a:r>
            <a:r>
              <a:rPr lang="ru-RU" sz="2000" dirty="0">
                <a:solidFill>
                  <a:schemeClr val="tx1"/>
                </a:solidFill>
                <a:latin typeface="Times New Roman" pitchFamily="18" charset="0"/>
                <a:cs typeface="Times New Roman" pitchFamily="18" charset="0"/>
              </a:rPr>
              <a:t> суда </a:t>
            </a:r>
            <a:r>
              <a:rPr lang="ru-RU" sz="2000" dirty="0" err="1">
                <a:solidFill>
                  <a:schemeClr val="tx1"/>
                </a:solidFill>
                <a:latin typeface="Times New Roman" pitchFamily="18" charset="0"/>
                <a:cs typeface="Times New Roman" pitchFamily="18" charset="0"/>
              </a:rPr>
              <a:t>ермейді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сондыктан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қан құрамында болмайды</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Бірақ қандағы </a:t>
            </a:r>
            <a:r>
              <a:rPr lang="ru-RU" sz="2000" dirty="0">
                <a:solidFill>
                  <a:schemeClr val="tx1"/>
                </a:solidFill>
                <a:latin typeface="Times New Roman" pitchFamily="18" charset="0"/>
                <a:cs typeface="Times New Roman" pitchFamily="18" charset="0"/>
              </a:rPr>
              <a:t>глюкоза </a:t>
            </a:r>
            <a:r>
              <a:rPr lang="ru-RU" sz="2000" dirty="0" err="1">
                <a:solidFill>
                  <a:schemeClr val="tx1"/>
                </a:solidFill>
                <a:latin typeface="Times New Roman" pitchFamily="18" charset="0"/>
                <a:cs typeface="Times New Roman" pitchFamily="18" charset="0"/>
              </a:rPr>
              <a:t>денгейі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төмендегенде</a:t>
            </a:r>
            <a:r>
              <a:rPr lang="ru-RU" sz="2000" dirty="0">
                <a:solidFill>
                  <a:schemeClr val="tx1"/>
                </a:solidFill>
                <a:latin typeface="Times New Roman" pitchFamily="18" charset="0"/>
                <a:cs typeface="Times New Roman" pitchFamily="18" charset="0"/>
              </a:rPr>
              <a:t>, глюкагон гормоны </a:t>
            </a:r>
            <a:r>
              <a:rPr lang="ru-RU" sz="2000" dirty="0" err="1">
                <a:solidFill>
                  <a:schemeClr val="tx1"/>
                </a:solidFill>
                <a:latin typeface="Times New Roman" pitchFamily="18" charset="0"/>
                <a:cs typeface="Times New Roman" pitchFamily="18" charset="0"/>
              </a:rPr>
              <a:t>гликогенді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ыдыратып</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қандағы глюкозанын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мөлшерін жоғарылатады</a:t>
            </a:r>
            <a:r>
              <a:rPr lang="ru-RU" sz="2000" dirty="0">
                <a:solidFill>
                  <a:schemeClr val="tx1"/>
                </a:solidFill>
                <a:latin typeface="Times New Roman" pitchFamily="18" charset="0"/>
                <a:cs typeface="Times New Roman" pitchFamily="18" charset="0"/>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b="1" i="1" dirty="0">
                <a:solidFill>
                  <a:schemeClr val="tx1"/>
                </a:solidFill>
                <a:latin typeface="Times New Roman" pitchFamily="18" charset="0"/>
                <a:cs typeface="Times New Roman" pitchFamily="18" charset="0"/>
              </a:rPr>
              <a:t>Жыныс бездерінің</a:t>
            </a:r>
            <a:r>
              <a:rPr lang="kk-KZ" sz="2000" dirty="0">
                <a:solidFill>
                  <a:schemeClr val="tx1"/>
                </a:solidFill>
                <a:latin typeface="Times New Roman" pitchFamily="18" charset="0"/>
                <a:cs typeface="Times New Roman" pitchFamily="18" charset="0"/>
              </a:rPr>
              <a:t> сыртқы секрециялық белгісі: ер адамдардың жыныс бездерінде жыныс жасушалары – </a:t>
            </a:r>
            <a:r>
              <a:rPr lang="kk-KZ" sz="2000" i="1" dirty="0">
                <a:solidFill>
                  <a:schemeClr val="tx1"/>
                </a:solidFill>
                <a:latin typeface="Times New Roman" pitchFamily="18" charset="0"/>
                <a:cs typeface="Times New Roman" pitchFamily="18" charset="0"/>
              </a:rPr>
              <a:t>сперматозоидтар</a:t>
            </a:r>
            <a:r>
              <a:rPr lang="kk-KZ" sz="2000" dirty="0">
                <a:solidFill>
                  <a:schemeClr val="tx1"/>
                </a:solidFill>
                <a:latin typeface="Times New Roman" pitchFamily="18" charset="0"/>
                <a:cs typeface="Times New Roman" pitchFamily="18" charset="0"/>
              </a:rPr>
              <a:t>, әйелдерде жұмыртқажасушасы түзіледі. Ішкі секрециялық белгісі: жыныс бездерінде түзілген жыныс гормондары бірден қанға бөлінеді. Ер адамдардан бөлінетін жыныс гормондары – </a:t>
            </a:r>
            <a:r>
              <a:rPr lang="kk-KZ" sz="2000" i="1" dirty="0">
                <a:solidFill>
                  <a:schemeClr val="tx1"/>
                </a:solidFill>
                <a:latin typeface="Times New Roman" pitchFamily="18" charset="0"/>
                <a:cs typeface="Times New Roman" pitchFamily="18" charset="0"/>
              </a:rPr>
              <a:t>андрогендер</a:t>
            </a:r>
            <a:r>
              <a:rPr lang="kk-KZ" sz="2000" dirty="0">
                <a:solidFill>
                  <a:schemeClr val="tx1"/>
                </a:solidFill>
                <a:latin typeface="Times New Roman" pitchFamily="18" charset="0"/>
                <a:cs typeface="Times New Roman" pitchFamily="18" charset="0"/>
              </a:rPr>
              <a:t> (грекше «</a:t>
            </a:r>
            <a:r>
              <a:rPr lang="en-US" sz="2000" dirty="0" err="1">
                <a:solidFill>
                  <a:schemeClr val="tx1"/>
                </a:solidFill>
                <a:latin typeface="Times New Roman" pitchFamily="18" charset="0"/>
                <a:cs typeface="Times New Roman" pitchFamily="18" charset="0"/>
              </a:rPr>
              <a:t>andros</a:t>
            </a:r>
            <a:r>
              <a:rPr lang="en-US" sz="2000" dirty="0">
                <a:solidFill>
                  <a:schemeClr val="tx1"/>
                </a:solidFill>
                <a:latin typeface="Times New Roman" pitchFamily="18" charset="0"/>
                <a:cs typeface="Times New Roman" pitchFamily="18" charset="0"/>
              </a:rPr>
              <a:t>» – </a:t>
            </a:r>
            <a:r>
              <a:rPr lang="kk-KZ" sz="2000" dirty="0">
                <a:solidFill>
                  <a:schemeClr val="tx1"/>
                </a:solidFill>
                <a:latin typeface="Times New Roman" pitchFamily="18" charset="0"/>
                <a:cs typeface="Times New Roman" pitchFamily="18" charset="0"/>
              </a:rPr>
              <a:t>еркек) оның негізгісі – тестостерон. Әйелдердің жыныс гормондары </a:t>
            </a:r>
            <a:r>
              <a:rPr lang="kk-KZ" sz="2000" i="1" dirty="0">
                <a:solidFill>
                  <a:schemeClr val="tx1"/>
                </a:solidFill>
                <a:latin typeface="Times New Roman" pitchFamily="18" charset="0"/>
                <a:cs typeface="Times New Roman" pitchFamily="18" charset="0"/>
              </a:rPr>
              <a:t>экстрогендер</a:t>
            </a:r>
            <a:r>
              <a:rPr lang="kk-KZ" sz="2000" dirty="0">
                <a:solidFill>
                  <a:schemeClr val="tx1"/>
                </a:solidFill>
                <a:latin typeface="Times New Roman" pitchFamily="18" charset="0"/>
                <a:cs typeface="Times New Roman" pitchFamily="18" charset="0"/>
              </a:rPr>
              <a:t> деп аталады.ф</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b="1" i="1" dirty="0">
                <a:solidFill>
                  <a:schemeClr val="tx1"/>
                </a:solidFill>
                <a:latin typeface="Times New Roman" pitchFamily="18" charset="0"/>
                <a:cs typeface="Times New Roman" pitchFamily="18" charset="0"/>
              </a:rPr>
              <a:t>Гуморальдық </a:t>
            </a:r>
            <a:r>
              <a:rPr lang="kk-KZ" dirty="0">
                <a:solidFill>
                  <a:schemeClr val="tx1"/>
                </a:solidFill>
                <a:latin typeface="Times New Roman" pitchFamily="18" charset="0"/>
                <a:cs typeface="Times New Roman" pitchFamily="18" charset="0"/>
              </a:rPr>
              <a:t>(латынша «humor» – сұйықтық) реттелу ағзаның ішкі ортасы (қан, лимфа, ұлпа сұйықтығы) мен жасушалардан, ұлпалардан бөлінетін биологиялық белсенді заттар арқылы жүзеге асады. Гуморальдық реттелуде гормондар негізгі рөл атқарады. </a:t>
            </a:r>
            <a:r>
              <a:rPr lang="kk-KZ" b="1" dirty="0">
                <a:solidFill>
                  <a:srgbClr val="FF0000"/>
                </a:solidFill>
                <a:latin typeface="Times New Roman" pitchFamily="18" charset="0"/>
                <a:cs typeface="Times New Roman" pitchFamily="18" charset="0"/>
              </a:rPr>
              <a:t>Жүйкелік-гуморальдық</a:t>
            </a:r>
            <a:r>
              <a:rPr lang="kk-KZ" dirty="0">
                <a:solidFill>
                  <a:schemeClr val="tx1"/>
                </a:solidFill>
                <a:latin typeface="Times New Roman" pitchFamily="18" charset="0"/>
                <a:cs typeface="Times New Roman" pitchFamily="18" charset="0"/>
              </a:rPr>
              <a:t> реттелуде гуморальдық реттелу жүйкелік реттелуге бағынышты. Жүйкелер мен гипофиздің байланысының арқасында, жүйкелік-гуморальдық реттеу жүзеге асады. Екінші жағынан гормондар да жүйке жүйесінің жұмысына әсер етеді. Бұл екі жүйенің өзара бірлесуі бұзылса, барлық мүшелер жұмысы да бұзылады. Жүйкелік реттелу мен гуморальдық реттелу арқылы ағза үнемі өзгеріп тұратын орта жағдайларына бейімделеді.</a:t>
            </a:r>
            <a:endParaRPr lang="ru-RU" dirty="0">
              <a:solidFill>
                <a:schemeClr val="tx1"/>
              </a:solidFill>
              <a:latin typeface="Times New Roman" pitchFamily="18"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7900" y="142875"/>
            <a:ext cx="3941763" cy="785813"/>
          </a:xfrm>
        </p:spPr>
        <p:txBody>
          <a:bodyPr>
            <a:normAutofit/>
          </a:bodyPr>
          <a:lstStyle/>
          <a:p>
            <a:pPr algn="ctr" eaLnBrk="1" hangingPunct="1"/>
            <a:r>
              <a:rPr lang="kk-KZ" sz="3600" b="1" i="1">
                <a:solidFill>
                  <a:srgbClr val="002060"/>
                </a:solidFill>
                <a:latin typeface="Times New Roman" pitchFamily="18" charset="0"/>
                <a:cs typeface="Times New Roman" pitchFamily="18" charset="0"/>
              </a:rPr>
              <a:t>Эндокринді жүйе</a:t>
            </a:r>
            <a:endParaRPr lang="ru-RU" sz="3600" b="1" i="1">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787900" y="1071563"/>
            <a:ext cx="4070350" cy="5572125"/>
          </a:xfrm>
        </p:spPr>
        <p:txBody>
          <a:bodyPr>
            <a:normAutofit/>
          </a:bodyPr>
          <a:lstStyle/>
          <a:p>
            <a:pPr algn="just" eaLnBrk="1" hangingPunct="1">
              <a:lnSpc>
                <a:spcPct val="90000"/>
              </a:lnSpc>
            </a:pPr>
            <a:r>
              <a:rPr lang="kk-KZ" sz="3000" b="1" i="1">
                <a:solidFill>
                  <a:srgbClr val="FF0000"/>
                </a:solidFill>
                <a:effectLst>
                  <a:outerShdw blurRad="38100" dist="38100" dir="2700000" algn="tl">
                    <a:srgbClr val="000000"/>
                  </a:outerShdw>
                </a:effectLst>
                <a:latin typeface="Times New Roman" pitchFamily="18" charset="0"/>
                <a:cs typeface="Times New Roman" pitchFamily="18" charset="0"/>
              </a:rPr>
              <a:t>Эндокринді жүйеге </a:t>
            </a:r>
            <a:r>
              <a:rPr lang="ru-RU" sz="3000">
                <a:latin typeface="Times New Roman" pitchFamily="18" charset="0"/>
                <a:cs typeface="Times New Roman" pitchFamily="18" charset="0"/>
              </a:rPr>
              <a:t>–</a:t>
            </a:r>
            <a:r>
              <a:rPr lang="kk-KZ" sz="3000">
                <a:latin typeface="Times New Roman" pitchFamily="18" charset="0"/>
                <a:cs typeface="Times New Roman" pitchFamily="18" charset="0"/>
              </a:rPr>
              <a:t> қан мен лимфаға гормон бөлетін бездер мен мүшелер мен мүше бөлікшелерінің (тыныс алу, зәр шығару, ас қорыту жүйесіндегі) жеке жасушалар немесе эндокриноциттер жатады. </a:t>
            </a:r>
            <a:endParaRPr lang="ru-RU" sz="3000">
              <a:latin typeface="Times New Roman" pitchFamily="18" charset="0"/>
              <a:cs typeface="Times New Roman" pitchFamily="18" charset="0"/>
            </a:endParaRPr>
          </a:p>
        </p:txBody>
      </p:sp>
      <p:pic>
        <p:nvPicPr>
          <p:cNvPr id="8196" name="Picture 2"/>
          <p:cNvPicPr>
            <a:picLocks noChangeAspect="1" noChangeArrowheads="1"/>
          </p:cNvPicPr>
          <p:nvPr/>
        </p:nvPicPr>
        <p:blipFill>
          <a:blip r:embed="rId2"/>
          <a:srcRect/>
          <a:stretch>
            <a:fillRect/>
          </a:stretch>
        </p:blipFill>
        <p:spPr bwMode="auto">
          <a:xfrm>
            <a:off x="0" y="0"/>
            <a:ext cx="4859338" cy="3141663"/>
          </a:xfrm>
          <a:prstGeom prst="rect">
            <a:avLst/>
          </a:prstGeom>
          <a:noFill/>
          <a:ln w="9525">
            <a:noFill/>
            <a:miter lim="800000"/>
            <a:headEnd/>
            <a:tailEnd/>
          </a:ln>
        </p:spPr>
      </p:pic>
      <p:pic>
        <p:nvPicPr>
          <p:cNvPr id="8197" name="Содержимое 3" descr="http://www.websters-online-dictionary.org/images/wiki/wikipedia/commons/d/da/Illu_endocrine_system.png"/>
          <p:cNvPicPr>
            <a:picLocks/>
          </p:cNvPicPr>
          <p:nvPr/>
        </p:nvPicPr>
        <p:blipFill>
          <a:blip r:embed="rId3"/>
          <a:srcRect/>
          <a:stretch>
            <a:fillRect/>
          </a:stretch>
        </p:blipFill>
        <p:spPr bwMode="auto">
          <a:xfrm>
            <a:off x="0" y="3371850"/>
            <a:ext cx="4859338" cy="34861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357312"/>
          </a:xfrm>
        </p:spPr>
        <p:txBody>
          <a:bodyPr>
            <a:noAutofit/>
          </a:bodyPr>
          <a:lstStyle/>
          <a:p>
            <a:pPr algn="ctr" eaLnBrk="1" hangingPunct="1"/>
            <a:r>
              <a:rPr lang="kk-KZ" b="1" i="1">
                <a:solidFill>
                  <a:srgbClr val="C00000"/>
                </a:solidFill>
                <a:effectLst>
                  <a:outerShdw blurRad="38100" dist="38100" dir="2700000" algn="tl">
                    <a:srgbClr val="000000"/>
                  </a:outerShdw>
                </a:effectLst>
                <a:latin typeface="Times New Roman" pitchFamily="18" charset="0"/>
                <a:cs typeface="Times New Roman" pitchFamily="18" charset="0"/>
              </a:rPr>
              <a:t>Диффузды эндокринді жүйенің құрамы</a:t>
            </a:r>
            <a:endParaRPr lang="ru-RU" b="1" i="1">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85938"/>
            <a:ext cx="8229600" cy="4857750"/>
          </a:xfrm>
        </p:spPr>
        <p:txBody>
          <a:bodyPr>
            <a:normAutofit/>
          </a:bodyPr>
          <a:lstStyle/>
          <a:p>
            <a:pPr algn="just" eaLnBrk="1" hangingPunct="1">
              <a:lnSpc>
                <a:spcPct val="80000"/>
              </a:lnSpc>
            </a:pPr>
            <a:r>
              <a:rPr lang="ru-RU" sz="2400">
                <a:latin typeface="Times New Roman" pitchFamily="18" charset="0"/>
                <a:cs typeface="Times New Roman" pitchFamily="18" charset="0"/>
              </a:rPr>
              <a:t>ДЭЖ апудоциттерден (APUD-клеткалардан) құралған, олар декарбкосилдену (ізашар-</a:t>
            </a:r>
            <a:r>
              <a:rPr lang="kk-KZ" sz="2400">
                <a:latin typeface="Times New Roman" pitchFamily="18" charset="0"/>
                <a:cs typeface="Times New Roman" pitchFamily="18" charset="0"/>
              </a:rPr>
              <a:t>амин қышқылдан карбоксильді топты алып тастау</a:t>
            </a:r>
            <a:r>
              <a:rPr lang="ru-RU" sz="2400">
                <a:latin typeface="Times New Roman" pitchFamily="18" charset="0"/>
                <a:cs typeface="Times New Roman" pitchFamily="18" charset="0"/>
              </a:rPr>
              <a:t>) арқылы ізашар-</a:t>
            </a:r>
            <a:r>
              <a:rPr lang="kk-KZ" sz="2400">
                <a:latin typeface="Times New Roman" pitchFamily="18" charset="0"/>
                <a:cs typeface="Times New Roman" pitchFamily="18" charset="0"/>
              </a:rPr>
              <a:t>амин қышқылдарын сіңіріп, олардан белсенді аминдерді немесе төмен молекулярлы пептидтерді  өндіреді.</a:t>
            </a:r>
            <a:r>
              <a:rPr lang="ru-RU" sz="2400">
                <a:latin typeface="Times New Roman" pitchFamily="18" charset="0"/>
                <a:cs typeface="Times New Roman" pitchFamily="18" charset="0"/>
              </a:rPr>
              <a:t> </a:t>
            </a:r>
          </a:p>
          <a:p>
            <a:pPr algn="just" eaLnBrk="1" hangingPunct="1">
              <a:lnSpc>
                <a:spcPct val="80000"/>
              </a:lnSpc>
              <a:buFont typeface="Wingdings 2" pitchFamily="18" charset="2"/>
              <a:buNone/>
            </a:pPr>
            <a:r>
              <a:rPr lang="ru-RU" sz="2400" i="1">
                <a:solidFill>
                  <a:srgbClr val="FF0000"/>
                </a:solidFill>
                <a:effectLst>
                  <a:outerShdw blurRad="38100" dist="38100" dir="2700000" algn="tl">
                    <a:srgbClr val="000000"/>
                  </a:outerShdw>
                </a:effectLst>
                <a:latin typeface="Times New Roman" pitchFamily="18" charset="0"/>
                <a:cs typeface="Times New Roman" pitchFamily="18" charset="0"/>
              </a:rPr>
              <a:t>ДЭЖ құрамы</a:t>
            </a:r>
            <a:r>
              <a:rPr lang="ru-RU" sz="2400">
                <a:latin typeface="Times New Roman" pitchFamily="18" charset="0"/>
                <a:cs typeface="Times New Roman" pitchFamily="18" charset="0"/>
              </a:rPr>
              <a:t>:</a:t>
            </a:r>
          </a:p>
          <a:p>
            <a:pPr algn="just" eaLnBrk="1" hangingPunct="1">
              <a:lnSpc>
                <a:spcPct val="80000"/>
              </a:lnSpc>
            </a:pPr>
            <a:r>
              <a:rPr lang="kk-KZ" sz="2400">
                <a:latin typeface="Times New Roman" pitchFamily="18" charset="0"/>
                <a:cs typeface="Times New Roman" pitchFamily="18" charset="0"/>
              </a:rPr>
              <a:t>Гастроэнтеропанкреатикалық эндокринді жүйе;</a:t>
            </a:r>
          </a:p>
          <a:p>
            <a:pPr algn="just" eaLnBrk="1" hangingPunct="1">
              <a:lnSpc>
                <a:spcPct val="80000"/>
              </a:lnSpc>
            </a:pPr>
            <a:r>
              <a:rPr lang="kk-KZ" sz="2400">
                <a:latin typeface="Times New Roman" pitchFamily="18" charset="0"/>
                <a:cs typeface="Times New Roman" pitchFamily="18" charset="0"/>
              </a:rPr>
              <a:t>Жүректің жүрекшелері;</a:t>
            </a:r>
          </a:p>
          <a:p>
            <a:pPr algn="just" eaLnBrk="1" hangingPunct="1">
              <a:lnSpc>
                <a:spcPct val="80000"/>
              </a:lnSpc>
            </a:pPr>
            <a:r>
              <a:rPr lang="kk-KZ" sz="2400">
                <a:latin typeface="Times New Roman" pitchFamily="18" charset="0"/>
                <a:cs typeface="Times New Roman" pitchFamily="18" charset="0"/>
              </a:rPr>
              <a:t>Бүйректер;</a:t>
            </a:r>
          </a:p>
          <a:p>
            <a:pPr algn="just" eaLnBrk="1" hangingPunct="1">
              <a:lnSpc>
                <a:spcPct val="80000"/>
              </a:lnSpc>
            </a:pPr>
            <a:r>
              <a:rPr lang="kk-KZ" sz="2400">
                <a:latin typeface="Times New Roman" pitchFamily="18" charset="0"/>
                <a:cs typeface="Times New Roman" pitchFamily="18" charset="0"/>
              </a:rPr>
              <a:t>Бауыр;</a:t>
            </a:r>
          </a:p>
          <a:p>
            <a:pPr algn="just" eaLnBrk="1" hangingPunct="1">
              <a:lnSpc>
                <a:spcPct val="80000"/>
              </a:lnSpc>
            </a:pPr>
            <a:r>
              <a:rPr lang="kk-KZ" sz="2400">
                <a:latin typeface="Times New Roman" pitchFamily="18" charset="0"/>
                <a:cs typeface="Times New Roman" pitchFamily="18" charset="0"/>
              </a:rPr>
              <a:t>Нерв жүйесі; </a:t>
            </a:r>
          </a:p>
          <a:p>
            <a:pPr algn="just" eaLnBrk="1" hangingPunct="1">
              <a:lnSpc>
                <a:spcPct val="80000"/>
              </a:lnSpc>
            </a:pPr>
            <a:r>
              <a:rPr lang="kk-KZ" sz="2400">
                <a:latin typeface="Times New Roman" pitchFamily="18" charset="0"/>
                <a:cs typeface="Times New Roman" pitchFamily="18" charset="0"/>
              </a:rPr>
              <a:t>Айырша без (тимус);</a:t>
            </a:r>
          </a:p>
          <a:p>
            <a:pPr algn="just" eaLnBrk="1" hangingPunct="1">
              <a:lnSpc>
                <a:spcPct val="80000"/>
              </a:lnSpc>
            </a:pPr>
            <a:r>
              <a:rPr lang="kk-KZ" sz="2400">
                <a:latin typeface="Times New Roman" pitchFamily="18" charset="0"/>
                <a:cs typeface="Times New Roman" pitchFamily="18" charset="0"/>
              </a:rPr>
              <a:t>Басқа да гормон өндіруші тіндер мен шашыраңқы эндокринді клеткалар.</a:t>
            </a:r>
            <a:endParaRPr lang="ru-RU" sz="2400">
              <a:latin typeface="Times New Roman" pitchFamily="18" charset="0"/>
              <a:cs typeface="Times New Roman" pitchFamily="18" charset="0"/>
            </a:endParaRPr>
          </a:p>
          <a:p>
            <a:pPr eaLnBrk="1" hangingPunct="1">
              <a:lnSpc>
                <a:spcPct val="80000"/>
              </a:lnSpc>
            </a:pPr>
            <a:endParaRPr lang="ru-RU"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8"/>
            <a:ext cx="5400600"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Қорытынды:</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1412776"/>
            <a:ext cx="6912768" cy="4925144"/>
          </a:xfrm>
        </p:spPr>
        <p:txBody>
          <a:bodyPr>
            <a:normAutofit fontScale="70000" lnSpcReduction="20000"/>
          </a:bodyPr>
          <a:lstStyle/>
          <a:p>
            <a:pPr marL="0" indent="0">
              <a:buNone/>
            </a:pPr>
            <a:r>
              <a:rPr lang="ru-RU" dirty="0"/>
              <a:t>   </a:t>
            </a:r>
            <a:r>
              <a:rPr lang="ru-RU" dirty="0" err="1"/>
              <a:t>Гормондар</a:t>
            </a:r>
            <a:r>
              <a:rPr lang="ru-RU" dirty="0"/>
              <a:t> </a:t>
            </a:r>
            <a:r>
              <a:rPr lang="ru-RU" dirty="0" err="1"/>
              <a:t>эндокринді</a:t>
            </a:r>
            <a:r>
              <a:rPr lang="ru-RU" dirty="0"/>
              <a:t> </a:t>
            </a:r>
            <a:r>
              <a:rPr lang="ru-RU" dirty="0" err="1"/>
              <a:t>бездер</a:t>
            </a:r>
            <a:r>
              <a:rPr lang="ru-RU" dirty="0"/>
              <a:t> </a:t>
            </a:r>
            <a:r>
              <a:rPr lang="ru-RU" dirty="0" err="1"/>
              <a:t>және</a:t>
            </a:r>
            <a:r>
              <a:rPr lang="ru-RU" dirty="0"/>
              <a:t> </a:t>
            </a:r>
            <a:r>
              <a:rPr lang="ru-RU" dirty="0" err="1"/>
              <a:t>жүйке</a:t>
            </a:r>
            <a:r>
              <a:rPr lang="ru-RU" dirty="0"/>
              <a:t> </a:t>
            </a:r>
            <a:r>
              <a:rPr lang="ru-RU" dirty="0" err="1"/>
              <a:t>жүйесімен</a:t>
            </a:r>
            <a:r>
              <a:rPr lang="ru-RU" dirty="0"/>
              <a:t> </a:t>
            </a:r>
            <a:r>
              <a:rPr lang="ru-RU" dirty="0" err="1"/>
              <a:t>бірге</a:t>
            </a:r>
            <a:r>
              <a:rPr lang="ru-RU" dirty="0"/>
              <a:t> </a:t>
            </a:r>
            <a:r>
              <a:rPr lang="ru-RU" dirty="0" err="1"/>
              <a:t>организмнің</a:t>
            </a:r>
            <a:r>
              <a:rPr lang="ru-RU" dirty="0"/>
              <a:t> </a:t>
            </a:r>
            <a:r>
              <a:rPr lang="ru-RU" dirty="0" err="1"/>
              <a:t>өсуін</a:t>
            </a:r>
            <a:r>
              <a:rPr lang="ru-RU" dirty="0"/>
              <a:t>, </a:t>
            </a:r>
            <a:r>
              <a:rPr lang="ru-RU" dirty="0" err="1"/>
              <a:t>дамуын</a:t>
            </a:r>
            <a:r>
              <a:rPr lang="ru-RU" dirty="0"/>
              <a:t>, </a:t>
            </a:r>
            <a:r>
              <a:rPr lang="ru-RU" dirty="0" err="1"/>
              <a:t>организмнің</a:t>
            </a:r>
            <a:r>
              <a:rPr lang="ru-RU" dirty="0"/>
              <a:t> </a:t>
            </a:r>
            <a:r>
              <a:rPr lang="ru-RU" dirty="0" err="1"/>
              <a:t>физиологиялық</a:t>
            </a:r>
            <a:r>
              <a:rPr lang="ru-RU" dirty="0"/>
              <a:t> </a:t>
            </a:r>
            <a:r>
              <a:rPr lang="ru-RU" dirty="0" err="1"/>
              <a:t>қызметтерін</a:t>
            </a:r>
            <a:r>
              <a:rPr lang="ru-RU" dirty="0"/>
              <a:t> </a:t>
            </a:r>
            <a:r>
              <a:rPr lang="ru-RU" dirty="0" err="1"/>
              <a:t>үйлестіруге</a:t>
            </a:r>
            <a:r>
              <a:rPr lang="ru-RU" dirty="0"/>
              <a:t>, </a:t>
            </a:r>
            <a:r>
              <a:rPr lang="ru-RU" dirty="0" err="1"/>
              <a:t>зат</a:t>
            </a:r>
            <a:r>
              <a:rPr lang="ru-RU" dirty="0"/>
              <a:t> </a:t>
            </a:r>
            <a:r>
              <a:rPr lang="ru-RU" dirty="0" err="1"/>
              <a:t>және</a:t>
            </a:r>
            <a:r>
              <a:rPr lang="ru-RU" dirty="0"/>
              <a:t> </a:t>
            </a:r>
            <a:r>
              <a:rPr lang="ru-RU" dirty="0" err="1"/>
              <a:t>энергияның</a:t>
            </a:r>
            <a:r>
              <a:rPr lang="ru-RU" dirty="0"/>
              <a:t> </a:t>
            </a:r>
            <a:r>
              <a:rPr lang="ru-RU" dirty="0" err="1"/>
              <a:t>алмасуына</a:t>
            </a:r>
            <a:r>
              <a:rPr lang="ru-RU" dirty="0"/>
              <a:t>, </a:t>
            </a:r>
            <a:r>
              <a:rPr lang="ru-RU" dirty="0" err="1"/>
              <a:t>мүшелердің</a:t>
            </a:r>
            <a:r>
              <a:rPr lang="ru-RU" dirty="0"/>
              <a:t> </a:t>
            </a:r>
            <a:r>
              <a:rPr lang="ru-RU" dirty="0" err="1"/>
              <a:t>қызметін</a:t>
            </a:r>
            <a:r>
              <a:rPr lang="ru-RU" dirty="0"/>
              <a:t> </a:t>
            </a:r>
            <a:r>
              <a:rPr lang="ru-RU" dirty="0" err="1"/>
              <a:t>реттеуге</a:t>
            </a:r>
            <a:r>
              <a:rPr lang="ru-RU" dirty="0"/>
              <a:t> </a:t>
            </a:r>
            <a:r>
              <a:rPr lang="ru-RU" dirty="0" err="1"/>
              <a:t>қатысады</a:t>
            </a:r>
            <a:r>
              <a:rPr lang="ru-RU" dirty="0"/>
              <a:t>. </a:t>
            </a:r>
            <a:r>
              <a:rPr lang="ru-RU" dirty="0" err="1"/>
              <a:t>Ішкі</a:t>
            </a:r>
            <a:r>
              <a:rPr lang="ru-RU" dirty="0"/>
              <a:t> </a:t>
            </a:r>
            <a:r>
              <a:rPr lang="ru-RU" dirty="0" err="1"/>
              <a:t>секрециялық</a:t>
            </a:r>
            <a:r>
              <a:rPr lang="ru-RU" dirty="0"/>
              <a:t> </a:t>
            </a:r>
            <a:r>
              <a:rPr lang="ru-RU" dirty="0" err="1"/>
              <a:t>бездерге</a:t>
            </a:r>
            <a:r>
              <a:rPr lang="ru-RU" dirty="0"/>
              <a:t> гипофиз, эпифиз, </a:t>
            </a:r>
            <a:r>
              <a:rPr lang="ru-RU" dirty="0" err="1"/>
              <a:t>қалқанша</a:t>
            </a:r>
            <a:r>
              <a:rPr lang="ru-RU" dirty="0"/>
              <a:t>, </a:t>
            </a:r>
            <a:r>
              <a:rPr lang="ru-RU" dirty="0" err="1"/>
              <a:t>қалқан</a:t>
            </a:r>
            <a:r>
              <a:rPr lang="ru-RU" dirty="0"/>
              <a:t> </a:t>
            </a:r>
            <a:r>
              <a:rPr lang="ru-RU" dirty="0" err="1"/>
              <a:t>серік</a:t>
            </a:r>
            <a:r>
              <a:rPr lang="ru-RU" dirty="0"/>
              <a:t>, </a:t>
            </a:r>
            <a:r>
              <a:rPr lang="ru-RU" dirty="0" err="1"/>
              <a:t>айырлы</a:t>
            </a:r>
            <a:r>
              <a:rPr lang="ru-RU" dirty="0"/>
              <a:t> (тимус), </a:t>
            </a:r>
            <a:r>
              <a:rPr lang="ru-RU" dirty="0" err="1"/>
              <a:t>бүйрек</a:t>
            </a:r>
            <a:r>
              <a:rPr lang="ru-RU" dirty="0"/>
              <a:t> </a:t>
            </a:r>
            <a:r>
              <a:rPr lang="ru-RU" dirty="0" err="1"/>
              <a:t>үсті</a:t>
            </a:r>
            <a:r>
              <a:rPr lang="ru-RU" dirty="0"/>
              <a:t>, </a:t>
            </a:r>
            <a:r>
              <a:rPr lang="ru-RU" dirty="0" err="1"/>
              <a:t>ұйқы</a:t>
            </a:r>
            <a:r>
              <a:rPr lang="ru-RU" dirty="0"/>
              <a:t> (</a:t>
            </a:r>
            <a:r>
              <a:rPr lang="ru-RU" dirty="0" err="1"/>
              <a:t>қарын</a:t>
            </a:r>
            <a:r>
              <a:rPr lang="ru-RU" dirty="0"/>
              <a:t> </a:t>
            </a:r>
            <a:r>
              <a:rPr lang="ru-RU" dirty="0" err="1"/>
              <a:t>асты</a:t>
            </a:r>
            <a:r>
              <a:rPr lang="ru-RU" dirty="0"/>
              <a:t>) </a:t>
            </a:r>
            <a:r>
              <a:rPr lang="ru-RU" dirty="0" err="1"/>
              <a:t>безінің</a:t>
            </a:r>
            <a:r>
              <a:rPr lang="ru-RU" dirty="0"/>
              <a:t> </a:t>
            </a:r>
            <a:r>
              <a:rPr lang="ru-RU" dirty="0" err="1"/>
              <a:t>Лангерганс</a:t>
            </a:r>
            <a:r>
              <a:rPr lang="ru-RU" dirty="0"/>
              <a:t> </a:t>
            </a:r>
            <a:r>
              <a:rPr lang="ru-RU" dirty="0" err="1"/>
              <a:t>аралшықтары</a:t>
            </a:r>
            <a:r>
              <a:rPr lang="ru-RU" dirty="0"/>
              <a:t>, </a:t>
            </a:r>
            <a:r>
              <a:rPr lang="ru-RU" dirty="0" err="1"/>
              <a:t>жартылай</a:t>
            </a:r>
            <a:r>
              <a:rPr lang="ru-RU" dirty="0"/>
              <a:t> </a:t>
            </a:r>
            <a:r>
              <a:rPr lang="ru-RU" dirty="0" err="1"/>
              <a:t>жыныс</a:t>
            </a:r>
            <a:r>
              <a:rPr lang="ru-RU" dirty="0"/>
              <a:t> </a:t>
            </a:r>
            <a:r>
              <a:rPr lang="ru-RU" dirty="0" err="1"/>
              <a:t>бездері</a:t>
            </a:r>
            <a:r>
              <a:rPr lang="ru-RU" dirty="0"/>
              <a:t> </a:t>
            </a:r>
            <a:r>
              <a:rPr lang="ru-RU" dirty="0" err="1"/>
              <a:t>жатады</a:t>
            </a:r>
            <a:r>
              <a:rPr lang="ru-RU" dirty="0"/>
              <a:t>. </a:t>
            </a:r>
            <a:r>
              <a:rPr lang="ru-RU" dirty="0" err="1"/>
              <a:t>Ұйқы</a:t>
            </a:r>
            <a:r>
              <a:rPr lang="ru-RU" dirty="0"/>
              <a:t> </a:t>
            </a:r>
            <a:r>
              <a:rPr lang="ru-RU" dirty="0" err="1"/>
              <a:t>безі</a:t>
            </a:r>
            <a:r>
              <a:rPr lang="ru-RU" dirty="0"/>
              <a:t> мен </a:t>
            </a:r>
            <a:r>
              <a:rPr lang="ru-RU" dirty="0" err="1"/>
              <a:t>жыныс</a:t>
            </a:r>
            <a:r>
              <a:rPr lang="ru-RU" dirty="0"/>
              <a:t> </a:t>
            </a:r>
            <a:r>
              <a:rPr lang="ru-RU" dirty="0" err="1"/>
              <a:t>бездері</a:t>
            </a:r>
            <a:r>
              <a:rPr lang="ru-RU" dirty="0"/>
              <a:t> </a:t>
            </a:r>
            <a:r>
              <a:rPr lang="ru-RU" dirty="0" err="1"/>
              <a:t>аралас</a:t>
            </a:r>
            <a:r>
              <a:rPr lang="ru-RU" dirty="0"/>
              <a:t> </a:t>
            </a:r>
            <a:r>
              <a:rPr lang="ru-RU" dirty="0" err="1"/>
              <a:t>бездерге</a:t>
            </a:r>
            <a:r>
              <a:rPr lang="ru-RU" dirty="0"/>
              <a:t> </a:t>
            </a:r>
            <a:r>
              <a:rPr lang="ru-RU" dirty="0" err="1"/>
              <a:t>жатады</a:t>
            </a:r>
            <a:r>
              <a:rPr lang="ru-RU" dirty="0"/>
              <a:t>, </a:t>
            </a:r>
            <a:r>
              <a:rPr lang="ru-RU" dirty="0" err="1"/>
              <a:t>себебі</a:t>
            </a:r>
            <a:r>
              <a:rPr lang="ru-RU" dirty="0"/>
              <a:t> </a:t>
            </a:r>
            <a:r>
              <a:rPr lang="ru-RU" dirty="0" err="1"/>
              <a:t>олар</a:t>
            </a:r>
            <a:r>
              <a:rPr lang="ru-RU" dirty="0"/>
              <a:t> </a:t>
            </a:r>
            <a:r>
              <a:rPr lang="ru-RU" dirty="0" err="1"/>
              <a:t>әрі</a:t>
            </a:r>
            <a:r>
              <a:rPr lang="ru-RU" dirty="0"/>
              <a:t> </a:t>
            </a:r>
            <a:r>
              <a:rPr lang="ru-RU" dirty="0" err="1"/>
              <a:t>сыртқы</a:t>
            </a:r>
            <a:r>
              <a:rPr lang="ru-RU" dirty="0"/>
              <a:t>, </a:t>
            </a:r>
            <a:r>
              <a:rPr lang="ru-RU" dirty="0" err="1"/>
              <a:t>әрі</a:t>
            </a:r>
            <a:r>
              <a:rPr lang="ru-RU" dirty="0"/>
              <a:t> </a:t>
            </a:r>
            <a:r>
              <a:rPr lang="ru-RU" dirty="0" err="1"/>
              <a:t>ішкі</a:t>
            </a:r>
            <a:r>
              <a:rPr lang="ru-RU" dirty="0"/>
              <a:t> </a:t>
            </a:r>
            <a:r>
              <a:rPr lang="ru-RU" dirty="0" err="1"/>
              <a:t>секрециялық</a:t>
            </a:r>
            <a:r>
              <a:rPr lang="ru-RU" dirty="0"/>
              <a:t> </a:t>
            </a:r>
            <a:r>
              <a:rPr lang="ru-RU" dirty="0" err="1"/>
              <a:t>қызмет</a:t>
            </a:r>
            <a:r>
              <a:rPr lang="ru-RU" dirty="0"/>
              <a:t> </a:t>
            </a:r>
            <a:r>
              <a:rPr lang="ru-RU" dirty="0" err="1"/>
              <a:t>атқарады</a:t>
            </a:r>
            <a:r>
              <a:rPr lang="ru-RU" dirty="0"/>
              <a:t>.  </a:t>
            </a:r>
            <a:r>
              <a:rPr lang="ru-RU" dirty="0" err="1"/>
              <a:t>Түрлі</a:t>
            </a:r>
            <a:r>
              <a:rPr lang="ru-RU" dirty="0"/>
              <a:t> </a:t>
            </a:r>
            <a:r>
              <a:rPr lang="ru-RU" dirty="0" err="1"/>
              <a:t>эндокриндік</a:t>
            </a:r>
            <a:r>
              <a:rPr lang="ru-RU" dirty="0"/>
              <a:t> </a:t>
            </a:r>
            <a:r>
              <a:rPr lang="ru-RU" dirty="0" err="1"/>
              <a:t>бездердің</a:t>
            </a:r>
            <a:r>
              <a:rPr lang="ru-RU" dirty="0"/>
              <a:t> </a:t>
            </a:r>
            <a:r>
              <a:rPr lang="ru-RU" dirty="0" err="1"/>
              <a:t>қызмет</a:t>
            </a:r>
            <a:r>
              <a:rPr lang="ru-RU" dirty="0"/>
              <a:t> </a:t>
            </a:r>
            <a:r>
              <a:rPr lang="ru-RU" dirty="0" err="1"/>
              <a:t>дәрежесі</a:t>
            </a:r>
            <a:r>
              <a:rPr lang="ru-RU" dirty="0"/>
              <a:t> </a:t>
            </a:r>
            <a:r>
              <a:rPr lang="ru-RU" dirty="0" err="1"/>
              <a:t>баланың</a:t>
            </a:r>
            <a:r>
              <a:rPr lang="ru-RU" dirty="0"/>
              <a:t> </a:t>
            </a:r>
            <a:r>
              <a:rPr lang="ru-RU" dirty="0" err="1"/>
              <a:t>өсуі</a:t>
            </a:r>
            <a:r>
              <a:rPr lang="ru-RU" dirty="0"/>
              <a:t> мен </a:t>
            </a:r>
            <a:r>
              <a:rPr lang="ru-RU" dirty="0" err="1"/>
              <a:t>дамуы</a:t>
            </a:r>
            <a:r>
              <a:rPr lang="ru-RU" dirty="0"/>
              <a:t> </a:t>
            </a:r>
            <a:r>
              <a:rPr lang="ru-RU" dirty="0" err="1"/>
              <a:t>барысында</a:t>
            </a:r>
            <a:r>
              <a:rPr lang="ru-RU" dirty="0"/>
              <a:t> </a:t>
            </a:r>
            <a:r>
              <a:rPr lang="ru-RU" dirty="0" err="1"/>
              <a:t>оның</a:t>
            </a:r>
            <a:r>
              <a:rPr lang="ru-RU" dirty="0"/>
              <a:t> </a:t>
            </a:r>
            <a:r>
              <a:rPr lang="ru-RU" dirty="0" err="1"/>
              <a:t>жасына</a:t>
            </a:r>
            <a:r>
              <a:rPr lang="ru-RU" dirty="0"/>
              <a:t>, </a:t>
            </a:r>
            <a:r>
              <a:rPr lang="ru-RU" dirty="0" err="1"/>
              <a:t>жынысына</a:t>
            </a:r>
            <a:r>
              <a:rPr lang="ru-RU" dirty="0"/>
              <a:t>, </a:t>
            </a:r>
            <a:r>
              <a:rPr lang="ru-RU" dirty="0" err="1"/>
              <a:t>ауа</a:t>
            </a:r>
            <a:r>
              <a:rPr lang="ru-RU" dirty="0"/>
              <a:t> </a:t>
            </a:r>
            <a:r>
              <a:rPr lang="ru-RU" dirty="0" err="1"/>
              <a:t>райының</a:t>
            </a:r>
            <a:r>
              <a:rPr lang="ru-RU" dirty="0"/>
              <a:t> </a:t>
            </a:r>
            <a:r>
              <a:rPr lang="ru-RU" dirty="0" err="1"/>
              <a:t>жағдайына</a:t>
            </a:r>
            <a:r>
              <a:rPr lang="ru-RU" dirty="0"/>
              <a:t> </a:t>
            </a:r>
            <a:r>
              <a:rPr lang="ru-RU" dirty="0" err="1"/>
              <a:t>және</a:t>
            </a:r>
            <a:r>
              <a:rPr lang="ru-RU" dirty="0"/>
              <a:t> </a:t>
            </a:r>
            <a:r>
              <a:rPr lang="ru-RU" dirty="0" err="1"/>
              <a:t>басқа</a:t>
            </a:r>
            <a:r>
              <a:rPr lang="ru-RU" dirty="0"/>
              <a:t> </a:t>
            </a:r>
            <a:r>
              <a:rPr lang="ru-RU" dirty="0" err="1"/>
              <a:t>мүшелері</a:t>
            </a:r>
            <a:r>
              <a:rPr lang="ru-RU" dirty="0"/>
              <a:t> мен </a:t>
            </a:r>
            <a:r>
              <a:rPr lang="ru-RU" dirty="0" err="1"/>
              <a:t>мүшелер</a:t>
            </a:r>
            <a:r>
              <a:rPr lang="ru-RU" dirty="0"/>
              <a:t> </a:t>
            </a:r>
            <a:r>
              <a:rPr lang="ru-RU" dirty="0" err="1"/>
              <a:t>жүйесінің</a:t>
            </a:r>
            <a:r>
              <a:rPr lang="ru-RU" dirty="0"/>
              <a:t> </a:t>
            </a:r>
            <a:r>
              <a:rPr lang="ru-RU" dirty="0" err="1"/>
              <a:t>қызмет</a:t>
            </a:r>
            <a:r>
              <a:rPr lang="ru-RU" dirty="0"/>
              <a:t> </a:t>
            </a:r>
            <a:r>
              <a:rPr lang="ru-RU" dirty="0" err="1"/>
              <a:t>қабілетіне</a:t>
            </a:r>
            <a:r>
              <a:rPr lang="ru-RU" dirty="0"/>
              <a:t> </a:t>
            </a:r>
            <a:r>
              <a:rPr lang="ru-RU" dirty="0" err="1"/>
              <a:t>байланысты</a:t>
            </a:r>
            <a:r>
              <a:rPr lang="ru-RU" dirty="0"/>
              <a:t> </a:t>
            </a:r>
            <a:r>
              <a:rPr lang="ru-RU" dirty="0" err="1"/>
              <a:t>болады</a:t>
            </a:r>
            <a:r>
              <a:rPr lang="ru-RU" dirty="0"/>
              <a:t>. </a:t>
            </a:r>
            <a:r>
              <a:rPr lang="ru-RU" dirty="0" err="1"/>
              <a:t>Гормондар</a:t>
            </a:r>
            <a:r>
              <a:rPr lang="ru-RU" dirty="0"/>
              <a:t> </a:t>
            </a:r>
            <a:r>
              <a:rPr lang="ru-RU" dirty="0" err="1"/>
              <a:t>ұлпаларға</a:t>
            </a:r>
            <a:r>
              <a:rPr lang="ru-RU" dirty="0"/>
              <a:t> </a:t>
            </a:r>
            <a:r>
              <a:rPr lang="ru-RU" dirty="0" err="1"/>
              <a:t>немесе</a:t>
            </a:r>
            <a:r>
              <a:rPr lang="ru-RU" dirty="0"/>
              <a:t> </a:t>
            </a:r>
            <a:r>
              <a:rPr lang="ru-RU" dirty="0" err="1"/>
              <a:t>мүшелерге</a:t>
            </a:r>
            <a:r>
              <a:rPr lang="ru-RU" dirty="0"/>
              <a:t> </a:t>
            </a:r>
            <a:r>
              <a:rPr lang="ru-RU" dirty="0" err="1"/>
              <a:t>тікелей</a:t>
            </a:r>
            <a:r>
              <a:rPr lang="ru-RU" dirty="0"/>
              <a:t> </a:t>
            </a:r>
            <a:r>
              <a:rPr lang="ru-RU" dirty="0" err="1"/>
              <a:t>әсер</a:t>
            </a:r>
            <a:r>
              <a:rPr lang="ru-RU" dirty="0"/>
              <a:t> </a:t>
            </a:r>
            <a:r>
              <a:rPr lang="ru-RU" dirty="0" err="1"/>
              <a:t>етіп</a:t>
            </a:r>
            <a:r>
              <a:rPr lang="ru-RU" dirty="0"/>
              <a:t>, </a:t>
            </a:r>
            <a:r>
              <a:rPr lang="ru-RU" dirty="0" err="1"/>
              <a:t>олардың</a:t>
            </a:r>
            <a:r>
              <a:rPr lang="ru-RU" dirty="0"/>
              <a:t> </a:t>
            </a:r>
            <a:r>
              <a:rPr lang="ru-RU" dirty="0" err="1"/>
              <a:t>қызметін</a:t>
            </a:r>
            <a:r>
              <a:rPr lang="ru-RU" dirty="0"/>
              <a:t> </a:t>
            </a:r>
            <a:r>
              <a:rPr lang="ru-RU" dirty="0" err="1"/>
              <a:t>күшейтеді</a:t>
            </a:r>
            <a:r>
              <a:rPr lang="ru-RU" dirty="0"/>
              <a:t> </a:t>
            </a:r>
            <a:r>
              <a:rPr lang="ru-RU" dirty="0" err="1"/>
              <a:t>немесе</a:t>
            </a:r>
            <a:r>
              <a:rPr lang="ru-RU" dirty="0"/>
              <a:t> </a:t>
            </a:r>
            <a:r>
              <a:rPr lang="ru-RU" dirty="0" err="1"/>
              <a:t>тежейді</a:t>
            </a:r>
            <a:r>
              <a:rPr lang="ru-RU" dirty="0"/>
              <a:t>, я </a:t>
            </a:r>
            <a:r>
              <a:rPr lang="ru-RU" dirty="0" err="1"/>
              <a:t>болмаса</a:t>
            </a:r>
            <a:r>
              <a:rPr lang="ru-RU" dirty="0"/>
              <a:t> </a:t>
            </a:r>
            <a:r>
              <a:rPr lang="ru-RU" dirty="0" err="1"/>
              <a:t>жүйке</a:t>
            </a:r>
            <a:r>
              <a:rPr lang="ru-RU" dirty="0"/>
              <a:t> </a:t>
            </a:r>
            <a:r>
              <a:rPr lang="ru-RU" dirty="0" err="1"/>
              <a:t>жүйесі</a:t>
            </a:r>
            <a:r>
              <a:rPr lang="ru-RU" dirty="0"/>
              <a:t> </a:t>
            </a:r>
            <a:r>
              <a:rPr lang="ru-RU" dirty="0" err="1"/>
              <a:t>арқылы</a:t>
            </a:r>
            <a:r>
              <a:rPr lang="ru-RU" dirty="0"/>
              <a:t> </a:t>
            </a:r>
            <a:r>
              <a:rPr lang="ru-RU" dirty="0" err="1"/>
              <a:t>жанама</a:t>
            </a:r>
            <a:r>
              <a:rPr lang="ru-RU" dirty="0"/>
              <a:t> </a:t>
            </a:r>
            <a:r>
              <a:rPr lang="ru-RU" dirty="0" err="1"/>
              <a:t>әсер</a:t>
            </a:r>
            <a:r>
              <a:rPr lang="ru-RU" dirty="0"/>
              <a:t> </a:t>
            </a:r>
            <a:r>
              <a:rPr lang="ru-RU" dirty="0" err="1"/>
              <a:t>етеді</a:t>
            </a:r>
            <a:r>
              <a:rPr lang="ru-RU" dirty="0"/>
              <a:t>.</a:t>
            </a:r>
          </a:p>
        </p:txBody>
      </p:sp>
    </p:spTree>
    <p:extLst>
      <p:ext uri="{BB962C8B-B14F-4D97-AF65-F5344CB8AC3E}">
        <p14:creationId xmlns:p14="http://schemas.microsoft.com/office/powerpoint/2010/main" val="2608674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a:normAutofit/>
          </a:bodyPr>
          <a:lstStyle/>
          <a:p>
            <a:pPr algn="ctr" eaLnBrk="1" hangingPunct="1"/>
            <a:r>
              <a:rPr lang="kk-KZ" b="1" i="1">
                <a:solidFill>
                  <a:srgbClr val="002060"/>
                </a:solidFill>
                <a:effectLst>
                  <a:outerShdw blurRad="38100" dist="38100" dir="2700000" algn="tl">
                    <a:srgbClr val="000000"/>
                  </a:outerShdw>
                </a:effectLst>
              </a:rPr>
              <a:t>Қорытынды</a:t>
            </a:r>
            <a:endParaRPr lang="ru-RU" b="1" i="1">
              <a:solidFill>
                <a:srgbClr val="002060"/>
              </a:solidFill>
              <a:effectLst>
                <a:outerShdw blurRad="38100" dist="38100" dir="2700000" algn="tl">
                  <a:srgbClr val="000000"/>
                </a:outerShdw>
              </a:effectLst>
            </a:endParaRPr>
          </a:p>
        </p:txBody>
      </p:sp>
      <p:sp>
        <p:nvSpPr>
          <p:cNvPr id="3" name="Содержимое 2"/>
          <p:cNvSpPr>
            <a:spLocks noGrp="1"/>
          </p:cNvSpPr>
          <p:nvPr>
            <p:ph sz="quarter" idx="1"/>
          </p:nvPr>
        </p:nvSpPr>
        <p:spPr>
          <a:xfrm>
            <a:off x="684213" y="1628775"/>
            <a:ext cx="7772400" cy="4572000"/>
          </a:xfrm>
        </p:spPr>
        <p:txBody>
          <a:bodyPr>
            <a:normAutofit fontScale="92500" lnSpcReduction="10000"/>
          </a:bodyPr>
          <a:lstStyle/>
          <a:p>
            <a:pPr algn="just" eaLnBrk="1" hangingPunct="1">
              <a:lnSpc>
                <a:spcPct val="80000"/>
              </a:lnSpc>
            </a:pPr>
            <a:r>
              <a:rPr lang="ru-RU" b="1" i="1">
                <a:solidFill>
                  <a:srgbClr val="002060"/>
                </a:solidFill>
                <a:effectLst>
                  <a:outerShdw blurRad="38100" dist="38100" dir="2700000" algn="tl">
                    <a:srgbClr val="000000"/>
                  </a:outerShdw>
                </a:effectLst>
                <a:latin typeface="Times New Roman" pitchFamily="18" charset="0"/>
                <a:cs typeface="Times New Roman" pitchFamily="18" charset="0"/>
              </a:rPr>
              <a:t>Диффузды эндокринді жүйе </a:t>
            </a:r>
            <a:r>
              <a:rPr lang="ru-RU">
                <a:latin typeface="Times New Roman" pitchFamily="18" charset="0"/>
                <a:cs typeface="Times New Roman" pitchFamily="18" charset="0"/>
              </a:rPr>
              <a:t>– жекеленген немесе ұсақ топтармен әр түрлі мүшелерде орналасқан эндокринді клеткалардың, яғни эндокриноциттердің жиынтығы. Бұл эндокриноциттер құрылымдық ұқсастығы бар нейромедиаторлар мен гормондар болып табылатын пептидтер мен биоаминдерді бөліп отырады. </a:t>
            </a:r>
          </a:p>
          <a:p>
            <a:pPr algn="just" eaLnBrk="1" hangingPunct="1">
              <a:lnSpc>
                <a:spcPct val="80000"/>
              </a:lnSpc>
            </a:pPr>
            <a:r>
              <a:rPr lang="ru-RU">
                <a:latin typeface="Times New Roman" pitchFamily="18" charset="0"/>
                <a:cs typeface="Times New Roman" pitchFamily="18" charset="0"/>
              </a:rPr>
              <a:t>Диффузды эндокринді жүйе организмдегі бүкіл жүйенің құрылымдар мен функцияларды басқарушы нейрогенді және эндокринді механизмдердің аралық звеносы деуге де болады.</a:t>
            </a:r>
            <a:r>
              <a:rPr lang="ru-RU" sz="2200"/>
              <a:t/>
            </a:r>
            <a:br>
              <a:rPr lang="ru-RU" sz="2200"/>
            </a:br>
            <a:r>
              <a:rPr lang="ru-RU" sz="220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706090"/>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Қолданылған әдебиеттер: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268760"/>
            <a:ext cx="7067128" cy="4857403"/>
          </a:xfrm>
        </p:spPr>
        <p:txBody>
          <a:bodyPr>
            <a:normAutofit fontScale="85000" lnSpcReduction="10000"/>
          </a:bodyPr>
          <a:lstStyle/>
          <a:p>
            <a:pPr>
              <a:buFont typeface="Wingdings" pitchFamily="2" charset="2"/>
              <a:buChar char="ü"/>
            </a:pPr>
            <a:r>
              <a:rPr lang="kk-KZ" altLang="ru-RU" dirty="0">
                <a:latin typeface="Times New Roman" pitchFamily="18" charset="0"/>
                <a:cs typeface="Times New Roman" pitchFamily="18" charset="0"/>
              </a:rPr>
              <a:t>«Физиология человека» В.М.Покровского. Г.Ф.Коротько.</a:t>
            </a:r>
          </a:p>
          <a:p>
            <a:pPr>
              <a:buFont typeface="Wingdings" pitchFamily="2" charset="2"/>
              <a:buChar char="ü"/>
            </a:pPr>
            <a:r>
              <a:rPr lang="kk-KZ" altLang="ru-RU" dirty="0">
                <a:latin typeface="Times New Roman" pitchFamily="18" charset="0"/>
                <a:cs typeface="Times New Roman" pitchFamily="18" charset="0"/>
              </a:rPr>
              <a:t>«Гистология. Эмбриология. Цитология» Ю.И.Афанасьева. Н.А.Юриной.</a:t>
            </a:r>
          </a:p>
          <a:p>
            <a:pPr>
              <a:buFont typeface="Wingdings" pitchFamily="2" charset="2"/>
              <a:buChar char="ü"/>
            </a:pPr>
            <a:r>
              <a:rPr lang="kk-KZ" altLang="ru-RU" dirty="0">
                <a:latin typeface="Times New Roman" pitchFamily="18" charset="0"/>
                <a:cs typeface="Times New Roman" pitchFamily="18" charset="0"/>
              </a:rPr>
              <a:t>«Эндокриндік жүйесі» модулі Р.С. Досмағамбетова</a:t>
            </a:r>
          </a:p>
          <a:p>
            <a:pPr>
              <a:buFont typeface="Wingdings" pitchFamily="2" charset="2"/>
              <a:buChar char="ü"/>
            </a:pPr>
            <a:r>
              <a:rPr lang="en-US" altLang="ru-RU" dirty="0">
                <a:latin typeface="Times New Roman" pitchFamily="18" charset="0"/>
                <a:cs typeface="Times New Roman" pitchFamily="18" charset="0"/>
                <a:hlinkClick r:id="rId2"/>
              </a:rPr>
              <a:t>http://stud24.ru/medicine/jendokrindk-zhjen-patofiziologiyasy/481231-1835622-page1.html</a:t>
            </a:r>
            <a:endParaRPr lang="kk-KZ" altLang="ru-RU" dirty="0">
              <a:latin typeface="Times New Roman" pitchFamily="18" charset="0"/>
              <a:cs typeface="Times New Roman" pitchFamily="18" charset="0"/>
            </a:endParaRPr>
          </a:p>
          <a:p>
            <a:pPr>
              <a:buFont typeface="Wingdings" pitchFamily="2" charset="2"/>
              <a:buChar char="ü"/>
            </a:pPr>
            <a:r>
              <a:rPr lang="en-US" altLang="ru-RU" dirty="0">
                <a:latin typeface="Times New Roman" pitchFamily="18" charset="0"/>
                <a:cs typeface="Times New Roman" pitchFamily="18" charset="0"/>
                <a:hlinkClick r:id="rId3"/>
              </a:rPr>
              <a:t>http://www.myshared.ru/slide/935629/</a:t>
            </a:r>
            <a:endParaRPr lang="kk-KZ" altLang="ru-RU" dirty="0">
              <a:latin typeface="Times New Roman" pitchFamily="18" charset="0"/>
              <a:cs typeface="Times New Roman" pitchFamily="18" charset="0"/>
            </a:endParaRPr>
          </a:p>
          <a:p>
            <a:pPr>
              <a:buFont typeface="Wingdings" pitchFamily="2" charset="2"/>
              <a:buChar char="ü"/>
            </a:pPr>
            <a:r>
              <a:rPr lang="en-US" dirty="0"/>
              <a:t> </a:t>
            </a:r>
            <a:r>
              <a:rPr lang="en-US" dirty="0">
                <a:hlinkClick r:id="rId4"/>
              </a:rPr>
              <a:t>www.it-med.ru</a:t>
            </a:r>
            <a:r>
              <a:rPr lang="en-US" dirty="0"/>
              <a:t> </a:t>
            </a:r>
            <a:endParaRPr lang="kk-KZ" dirty="0"/>
          </a:p>
          <a:p>
            <a:pPr>
              <a:buFont typeface="Wingdings" pitchFamily="2" charset="2"/>
              <a:buChar char="ü"/>
            </a:pPr>
            <a:r>
              <a:rPr lang="en-US" altLang="ru-RU" dirty="0">
                <a:latin typeface="Times New Roman" pitchFamily="18" charset="0"/>
                <a:cs typeface="Times New Roman" pitchFamily="18" charset="0"/>
              </a:rPr>
              <a:t>http://refdb.ru/look/2510512-p5.html</a:t>
            </a:r>
            <a:endParaRPr lang="kk-KZ" altLang="ru-RU" dirty="0">
              <a:latin typeface="Times New Roman" pitchFamily="18" charset="0"/>
              <a:cs typeface="Times New Roman" pitchFamily="18" charset="0"/>
            </a:endParaRPr>
          </a:p>
          <a:p>
            <a:pPr>
              <a:buFont typeface="Wingdings" pitchFamily="2" charset="2"/>
              <a:buChar char="ü"/>
            </a:pPr>
            <a:endParaRPr lang="kk-KZ" alt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83476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936104"/>
          </a:xfrm>
        </p:spPr>
        <p:txBody>
          <a:bodyPr>
            <a:normAutofit fontScale="90000"/>
          </a:bodyPr>
          <a:lstStyle/>
          <a:p>
            <a:pPr algn="ctr" eaLnBrk="1" fontAlgn="auto" hangingPunct="1">
              <a:spcAft>
                <a:spcPts val="0"/>
              </a:spcAft>
              <a:defRPr/>
            </a:pPr>
            <a:r>
              <a:rPr lang="kk-KZ" sz="54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Пайдаланылған әдебиеттер:</a:t>
            </a:r>
            <a:r>
              <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7" name="Содержимое 2"/>
          <p:cNvSpPr>
            <a:spLocks noGrp="1"/>
          </p:cNvSpPr>
          <p:nvPr>
            <p:ph sz="quarter" idx="1"/>
          </p:nvPr>
        </p:nvSpPr>
        <p:spPr>
          <a:xfrm>
            <a:off x="611188" y="2205038"/>
            <a:ext cx="7772400" cy="4311650"/>
          </a:xfrm>
        </p:spPr>
        <p:txBody>
          <a:bodyPr/>
          <a:lstStyle/>
          <a:p>
            <a:pPr eaLnBrk="1" hangingPunct="1"/>
            <a:r>
              <a:rPr lang="kk-KZ" altLang="ru-RU" sz="2800">
                <a:latin typeface="Times New Roman" pitchFamily="18" charset="0"/>
                <a:cs typeface="Times New Roman" pitchFamily="18" charset="0"/>
              </a:rPr>
              <a:t>Цитология, эмбриология және гистология. Ж.О.Аяпова. Алматы, “Кітап” баспасы, </a:t>
            </a:r>
            <a:r>
              <a:rPr lang="ru-RU" altLang="ru-RU" sz="2800">
                <a:latin typeface="Times New Roman" pitchFamily="18" charset="0"/>
                <a:cs typeface="Times New Roman" pitchFamily="18" charset="0"/>
              </a:rPr>
              <a:t>2007 жыл</a:t>
            </a:r>
            <a:r>
              <a:rPr lang="kk-KZ" altLang="ru-RU" sz="2800">
                <a:latin typeface="Times New Roman" pitchFamily="18" charset="0"/>
                <a:cs typeface="Times New Roman" pitchFamily="18" charset="0"/>
              </a:rPr>
              <a:t>;</a:t>
            </a:r>
          </a:p>
          <a:p>
            <a:pPr eaLnBrk="1" hangingPunct="1"/>
            <a:r>
              <a:rPr lang="kk-KZ" altLang="ru-RU" sz="2800">
                <a:latin typeface="Times New Roman" pitchFamily="18" charset="0"/>
                <a:cs typeface="Times New Roman" pitchFamily="18" charset="0"/>
              </a:rPr>
              <a:t>Гистология. Афанасьев Ю.И., Юрина Н.А. Москва,1989 жыл;</a:t>
            </a:r>
          </a:p>
          <a:p>
            <a:pPr eaLnBrk="1" hangingPunct="1"/>
            <a:r>
              <a:rPr lang="kk-KZ" altLang="ru-RU" sz="2800">
                <a:latin typeface="Times New Roman" pitchFamily="18" charset="0"/>
                <a:cs typeface="Times New Roman" pitchFamily="18" charset="0"/>
              </a:rPr>
              <a:t>Гистология. Данилов И.А. Москва, </a:t>
            </a:r>
            <a:r>
              <a:rPr lang="ru-RU" altLang="ru-RU" sz="2800">
                <a:latin typeface="Times New Roman" pitchFamily="18" charset="0"/>
                <a:cs typeface="Times New Roman" pitchFamily="18" charset="0"/>
              </a:rPr>
              <a:t>2003 жыл;</a:t>
            </a:r>
            <a:endParaRPr lang="kk-KZ" altLang="ru-RU" sz="2800">
              <a:latin typeface="Times New Roman" pitchFamily="18" charset="0"/>
              <a:cs typeface="Times New Roman" pitchFamily="18" charset="0"/>
            </a:endParaRPr>
          </a:p>
          <a:p>
            <a:pPr eaLnBrk="1" hangingPunct="1"/>
            <a:r>
              <a:rPr lang="kk-KZ" altLang="ru-RU" sz="2800">
                <a:latin typeface="Times New Roman" pitchFamily="18" charset="0"/>
                <a:cs typeface="Times New Roman" pitchFamily="18" charset="0"/>
              </a:rPr>
              <a:t>Интернет сайттары: </a:t>
            </a:r>
            <a:r>
              <a:rPr lang="en-US" altLang="ru-RU" sz="2800">
                <a:latin typeface="Times New Roman" pitchFamily="18" charset="0"/>
                <a:cs typeface="Times New Roman" pitchFamily="18" charset="0"/>
                <a:hlinkClick r:id="rId2"/>
              </a:rPr>
              <a:t>www.wikipedia.ru</a:t>
            </a:r>
            <a:r>
              <a:rPr lang="en-US" altLang="ru-RU" sz="2800">
                <a:latin typeface="Times New Roman" pitchFamily="18" charset="0"/>
                <a:cs typeface="Times New Roman" pitchFamily="18" charset="0"/>
              </a:rPr>
              <a:t>; </a:t>
            </a:r>
            <a:r>
              <a:rPr lang="en-US" altLang="ru-RU" sz="2800">
                <a:latin typeface="Times New Roman" pitchFamily="18" charset="0"/>
                <a:cs typeface="Times New Roman" pitchFamily="18" charset="0"/>
                <a:hlinkClick r:id="rId3"/>
              </a:rPr>
              <a:t>www.meduniver.com</a:t>
            </a:r>
            <a:r>
              <a:rPr lang="en-US" altLang="ru-RU" sz="2800">
                <a:latin typeface="Times New Roman" pitchFamily="18" charset="0"/>
                <a:cs typeface="Times New Roman" pitchFamily="18" charset="0"/>
              </a:rPr>
              <a:t>; </a:t>
            </a:r>
            <a:r>
              <a:rPr lang="en-US" altLang="ru-RU" sz="2800">
                <a:latin typeface="Times New Roman" pitchFamily="18" charset="0"/>
                <a:cs typeface="Times New Roman" pitchFamily="18" charset="0"/>
                <a:hlinkClick r:id="rId4"/>
              </a:rPr>
              <a:t>www.morphology.dp.ua</a:t>
            </a:r>
            <a:r>
              <a:rPr lang="en-US" altLang="ru-RU" sz="2800">
                <a:latin typeface="Times New Roman" pitchFamily="18" charset="0"/>
                <a:cs typeface="Times New Roman" pitchFamily="18" charset="0"/>
              </a:rPr>
              <a:t>; </a:t>
            </a:r>
            <a:endParaRPr lang="ru-RU" altLang="ru-RU" sz="280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 y="23843"/>
            <a:ext cx="91505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57356" y="1714488"/>
            <a:ext cx="5929354" cy="1107996"/>
          </a:xfrm>
          <a:prstGeom prst="rect">
            <a:avLst/>
          </a:prstGeom>
        </p:spPr>
        <p:txBody>
          <a:bodyPr wrap="square">
            <a:spAutoFit/>
          </a:bodyPr>
          <a:lstStyle/>
          <a:p>
            <a:pPr algn="ctr"/>
            <a:r>
              <a:rPr lang="ru-RU" sz="6600" b="1" dirty="0">
                <a:ln>
                  <a:solidFill>
                    <a:srgbClr val="0070C0"/>
                  </a:solidFill>
                </a:ln>
                <a:solidFill>
                  <a:srgbClr val="0070C0"/>
                </a:solidFill>
                <a:latin typeface="Times New Roman" pitchFamily="18" charset="0"/>
                <a:cs typeface="Times New Roman" pitchFamily="18" charset="0"/>
              </a:rPr>
              <a:t>« </a:t>
            </a:r>
            <a:r>
              <a:rPr lang="ru-RU" sz="6600" b="1" dirty="0" err="1">
                <a:ln>
                  <a:solidFill>
                    <a:srgbClr val="0070C0"/>
                  </a:solidFill>
                </a:ln>
                <a:solidFill>
                  <a:srgbClr val="0070C0"/>
                </a:solidFill>
                <a:latin typeface="Times New Roman" pitchFamily="18" charset="0"/>
                <a:cs typeface="Times New Roman" pitchFamily="18" charset="0"/>
              </a:rPr>
              <a:t>Ойлан</a:t>
            </a:r>
            <a:r>
              <a:rPr lang="ru-RU" sz="6600" b="1" dirty="0">
                <a:ln>
                  <a:solidFill>
                    <a:srgbClr val="0070C0"/>
                  </a:solidFill>
                </a:ln>
                <a:solidFill>
                  <a:srgbClr val="0070C0"/>
                </a:solidFill>
                <a:latin typeface="Times New Roman" pitchFamily="18" charset="0"/>
                <a:cs typeface="Times New Roman" pitchFamily="18" charset="0"/>
              </a:rPr>
              <a:t>, тап»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endParaRPr lang="ru-RU"/>
          </a:p>
        </p:txBody>
      </p:sp>
      <p:graphicFrame>
        <p:nvGraphicFramePr>
          <p:cNvPr id="5" name="Содержимое 7"/>
          <p:cNvGraphicFramePr>
            <a:graphicFrameLocks noGrp="1"/>
          </p:cNvGraphicFramePr>
          <p:nvPr>
            <p:ph idx="1"/>
          </p:nvPr>
        </p:nvGraphicFramePr>
        <p:xfrm>
          <a:off x="0" y="0"/>
          <a:ext cx="9144000" cy="777240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163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sp>
        <p:nvSpPr>
          <p:cNvPr id="6" name="Прямоугольник 5"/>
          <p:cNvSpPr/>
          <p:nvPr/>
        </p:nvSpPr>
        <p:spPr>
          <a:xfrm>
            <a:off x="1285852" y="142852"/>
            <a:ext cx="6072230" cy="64294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kk-KZ" sz="4000" b="1" dirty="0">
                <a:solidFill>
                  <a:schemeClr val="tx1"/>
                </a:solidFill>
                <a:latin typeface="Times New Roman" pitchFamily="18" charset="0"/>
                <a:cs typeface="Times New Roman" pitchFamily="18" charset="0"/>
              </a:rPr>
              <a:t>Сәйкестік тесті</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  </a:t>
            </a:r>
            <a:endParaRPr lang="ru-RU" dirty="0"/>
          </a:p>
        </p:txBody>
      </p:sp>
      <p:sp>
        <p:nvSpPr>
          <p:cNvPr id="3" name="Объект 2"/>
          <p:cNvSpPr>
            <a:spLocks noGrp="1"/>
          </p:cNvSpPr>
          <p:nvPr>
            <p:ph idx="1"/>
          </p:nvPr>
        </p:nvSpPr>
        <p:spPr/>
        <p:txBody>
          <a:bodyPr/>
          <a:lstStyle/>
          <a:p>
            <a:pPr marL="0" indent="0">
              <a:buNone/>
            </a:pPr>
            <a:r>
              <a:rPr lang="kk-KZ" dirty="0"/>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3421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 Егер ересек адам гипофиз өсу гормонын                                       </a:t>
                      </a:r>
                      <a:r>
                        <a:rPr lang="kk-KZ" b="1" dirty="0">
                          <a:solidFill>
                            <a:schemeClr val="tx1"/>
                          </a:solidFill>
                          <a:latin typeface="Times New Roman" pitchFamily="18" charset="0"/>
                          <a:cs typeface="Times New Roman" pitchFamily="18" charset="0"/>
                        </a:rPr>
                        <a:t>Кретинизм</a:t>
                      </a:r>
                      <a:endParaRPr lang="ru-RU" b="1"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көптеп бөлсе, олар </a:t>
                      </a:r>
                      <a:r>
                        <a:rPr lang="en-US" b="0" dirty="0">
                          <a:solidFill>
                            <a:schemeClr val="tx1"/>
                          </a:solidFill>
                          <a:latin typeface="Times New Roman" pitchFamily="18" charset="0"/>
                          <a:cs typeface="Times New Roman" pitchFamily="18" charset="0"/>
                        </a:rPr>
                        <a:t>___________</a:t>
                      </a:r>
                      <a:r>
                        <a:rPr lang="kk-KZ" b="0" dirty="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Ә. Гипофиздің</a:t>
                      </a:r>
                      <a:r>
                        <a:rPr lang="kk-KZ" b="0" baseline="0" dirty="0">
                          <a:solidFill>
                            <a:schemeClr val="tx1"/>
                          </a:solidFill>
                          <a:latin typeface="Times New Roman" pitchFamily="18" charset="0"/>
                          <a:cs typeface="Times New Roman" pitchFamily="18" charset="0"/>
                        </a:rPr>
                        <a:t> ортаңғы бөлігі                                                              </a:t>
                      </a:r>
                      <a:r>
                        <a:rPr lang="kk-KZ" dirty="0">
                          <a:solidFill>
                            <a:schemeClr val="tx1"/>
                          </a:solidFill>
                          <a:latin typeface="Times New Roman" pitchFamily="18" charset="0"/>
                          <a:cs typeface="Times New Roman" pitchFamily="18" charset="0"/>
                        </a:rPr>
                        <a:t>Вазопрессин,</a:t>
                      </a:r>
                      <a:r>
                        <a:rPr lang="kk-KZ"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окситоцин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Б. Егер адамның бала кезінде</a:t>
                      </a:r>
                      <a:r>
                        <a:rPr lang="kk-KZ" b="0" baseline="0" dirty="0">
                          <a:solidFill>
                            <a:schemeClr val="tx1"/>
                          </a:solidFill>
                          <a:latin typeface="Times New Roman" pitchFamily="18" charset="0"/>
                          <a:cs typeface="Times New Roman" pitchFamily="18" charset="0"/>
                        </a:rPr>
                        <a:t> қалқанша                                             </a:t>
                      </a:r>
                      <a:r>
                        <a:rPr lang="kk-KZ" dirty="0">
                          <a:solidFill>
                            <a:schemeClr val="tx1"/>
                          </a:solidFill>
                          <a:latin typeface="Times New Roman" pitchFamily="18" charset="0"/>
                          <a:cs typeface="Times New Roman" pitchFamily="18" charset="0"/>
                        </a:rPr>
                        <a:t>Акромегеалия</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 ақыл </a:t>
                      </a:r>
                      <a:r>
                        <a:rPr lang="en-US" b="0" baseline="0" dirty="0">
                          <a:solidFill>
                            <a:schemeClr val="tx1"/>
                          </a:solidFill>
                          <a:latin typeface="Times New Roman" pitchFamily="18" charset="0"/>
                          <a:cs typeface="Times New Roman" pitchFamily="18" charset="0"/>
                        </a:rPr>
                        <a:t>–</a:t>
                      </a:r>
                      <a:r>
                        <a:rPr lang="kk-KZ" b="0" baseline="0" dirty="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кемістікті </a:t>
                      </a:r>
                      <a:r>
                        <a:rPr lang="en-US" b="0" baseline="0" dirty="0">
                          <a:solidFill>
                            <a:schemeClr val="tx1"/>
                          </a:solidFill>
                          <a:latin typeface="Times New Roman" pitchFamily="18" charset="0"/>
                          <a:cs typeface="Times New Roman" pitchFamily="18" charset="0"/>
                        </a:rPr>
                        <a:t>______________</a:t>
                      </a:r>
                      <a:r>
                        <a:rPr lang="kk-KZ" b="0" baseline="0" dirty="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a:solidFill>
                            <a:schemeClr val="tx1"/>
                          </a:solidFill>
                          <a:latin typeface="Times New Roman" pitchFamily="18" charset="0"/>
                          <a:cs typeface="Times New Roman" pitchFamily="18" charset="0"/>
                        </a:rPr>
                        <a:t>В. Гипофиздің артқы бөлігі                                                                  </a:t>
                      </a:r>
                      <a:r>
                        <a:rPr lang="kk-KZ" dirty="0">
                          <a:solidFill>
                            <a:schemeClr val="tx1"/>
                          </a:solidFill>
                          <a:latin typeface="Times New Roman" pitchFamily="18" charset="0"/>
                          <a:cs typeface="Times New Roman" pitchFamily="18" charset="0"/>
                        </a:rPr>
                        <a:t>Меланин</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Times New Roman" pitchFamily="18" charset="0"/>
                          <a:cs typeface="Times New Roman" pitchFamily="18" charset="0"/>
                        </a:rPr>
                        <a:t>_________________</a:t>
                      </a:r>
                      <a:r>
                        <a:rPr lang="kk-KZ" b="0" dirty="0">
                          <a:solidFill>
                            <a:schemeClr val="tx1"/>
                          </a:solidFill>
                          <a:latin typeface="Times New Roman" pitchFamily="18" charset="0"/>
                          <a:cs typeface="Times New Roman" pitchFamily="18" charset="0"/>
                        </a:rPr>
                        <a:t> гормондарын бөледі.</a:t>
                      </a:r>
                    </a:p>
                    <a:p>
                      <a:endParaRPr lang="kk-KZ"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Г. Ересек</a:t>
                      </a:r>
                      <a:r>
                        <a:rPr lang="kk-KZ" b="0" baseline="0" dirty="0">
                          <a:solidFill>
                            <a:schemeClr val="tx1"/>
                          </a:solidFill>
                          <a:latin typeface="Times New Roman" pitchFamily="18" charset="0"/>
                          <a:cs typeface="Times New Roman" pitchFamily="18" charset="0"/>
                        </a:rPr>
                        <a:t> адамдарда қалқанша безінің  жұмысы                                   </a:t>
                      </a:r>
                      <a:r>
                        <a:rPr lang="kk-KZ" dirty="0">
                          <a:solidFill>
                            <a:schemeClr val="tx1"/>
                          </a:solidFill>
                          <a:latin typeface="Times New Roman" pitchFamily="18" charset="0"/>
                          <a:cs typeface="Times New Roman" pitchFamily="18" charset="0"/>
                        </a:rPr>
                        <a:t>Бақшаң көз</a:t>
                      </a:r>
                      <a:endParaRPr lang="ru-RU"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жеткіліксіз болғанда, </a:t>
                      </a:r>
                      <a:r>
                        <a:rPr lang="en-US" b="0" baseline="0" dirty="0">
                          <a:solidFill>
                            <a:schemeClr val="tx1"/>
                          </a:solidFill>
                          <a:latin typeface="Times New Roman" pitchFamily="18" charset="0"/>
                          <a:cs typeface="Times New Roman" pitchFamily="18" charset="0"/>
                        </a:rPr>
                        <a:t>_____________________</a:t>
                      </a:r>
                      <a:r>
                        <a:rPr lang="kk-KZ" b="0" baseline="0"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(Безедов ауруы)</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ауруы пайда болады.</a:t>
                      </a:r>
                      <a:endParaRPr lang="ru-RU" b="0" dirty="0">
                        <a:solidFill>
                          <a:schemeClr val="tx1"/>
                        </a:solidFill>
                        <a:latin typeface="Times New Roman" pitchFamily="18" charset="0"/>
                        <a:cs typeface="Times New Roman" pitchFamily="18" charset="0"/>
                      </a:endParaRPr>
                    </a:p>
                    <a:p>
                      <a:r>
                        <a:rPr lang="kk-KZ" b="0" dirty="0">
                          <a:solidFill>
                            <a:schemeClr val="tx1"/>
                          </a:solidFill>
                          <a:latin typeface="Times New Roman" pitchFamily="18" charset="0"/>
                          <a:cs typeface="Times New Roman" pitchFamily="18" charset="0"/>
                        </a:rPr>
                        <a:t>Ғ. Қалқанша безінің қызметі мөлшерден</a:t>
                      </a:r>
                      <a:r>
                        <a:rPr lang="kk-KZ" b="0" baseline="0" dirty="0">
                          <a:solidFill>
                            <a:schemeClr val="tx1"/>
                          </a:solidFill>
                          <a:latin typeface="Times New Roman" pitchFamily="18" charset="0"/>
                          <a:cs typeface="Times New Roman" pitchFamily="18" charset="0"/>
                        </a:rPr>
                        <a:t> жоғары                                 </a:t>
                      </a:r>
                      <a:r>
                        <a:rPr lang="kk-KZ" dirty="0">
                          <a:solidFill>
                            <a:schemeClr val="tx1"/>
                          </a:solidFill>
                          <a:latin typeface="Times New Roman" pitchFamily="18" charset="0"/>
                          <a:cs typeface="Times New Roman" pitchFamily="18" charset="0"/>
                        </a:rPr>
                        <a:t>Микседема</a:t>
                      </a:r>
                      <a:endParaRPr lang="kk-KZ" b="0" baseline="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a:solidFill>
                            <a:schemeClr val="tx1"/>
                          </a:solidFill>
                          <a:latin typeface="Times New Roman" pitchFamily="18" charset="0"/>
                          <a:cs typeface="Times New Roman" pitchFamily="18" charset="0"/>
                        </a:rPr>
                        <a:t>болса, </a:t>
                      </a:r>
                      <a:r>
                        <a:rPr lang="en-US" b="0" baseline="0" dirty="0">
                          <a:solidFill>
                            <a:schemeClr val="tx1"/>
                          </a:solidFill>
                          <a:latin typeface="Times New Roman" pitchFamily="18" charset="0"/>
                          <a:cs typeface="Times New Roman" pitchFamily="18" charset="0"/>
                        </a:rPr>
                        <a:t>________________</a:t>
                      </a:r>
                      <a:r>
                        <a:rPr lang="kk-KZ" b="0" baseline="0" dirty="0">
                          <a:solidFill>
                            <a:schemeClr val="tx1"/>
                          </a:solidFill>
                          <a:latin typeface="Times New Roman" pitchFamily="18" charset="0"/>
                          <a:cs typeface="Times New Roman" pitchFamily="18" charset="0"/>
                        </a:rPr>
                        <a:t>  ауруы пайда болады.                              (</a:t>
                      </a:r>
                      <a:r>
                        <a:rPr lang="kk-KZ" b="1" baseline="0" dirty="0">
                          <a:solidFill>
                            <a:schemeClr val="tx1"/>
                          </a:solidFill>
                          <a:latin typeface="Times New Roman" pitchFamily="18" charset="0"/>
                          <a:cs typeface="Times New Roman" pitchFamily="18" charset="0"/>
                        </a:rPr>
                        <a:t>шырышты</a:t>
                      </a:r>
                      <a:r>
                        <a:rPr lang="kk-KZ" b="0" baseline="0" dirty="0">
                          <a:solidFill>
                            <a:schemeClr val="tx1"/>
                          </a:solidFill>
                          <a:latin typeface="Times New Roman" pitchFamily="18" charset="0"/>
                          <a:cs typeface="Times New Roman" pitchFamily="18" charset="0"/>
                        </a:rPr>
                        <a:t> </a:t>
                      </a:r>
                      <a:r>
                        <a:rPr lang="kk-KZ" b="1" baseline="0" dirty="0">
                          <a:solidFill>
                            <a:schemeClr val="tx1"/>
                          </a:solidFill>
                          <a:latin typeface="Times New Roman" pitchFamily="18" charset="0"/>
                          <a:cs typeface="Times New Roman" pitchFamily="18" charset="0"/>
                        </a:rPr>
                        <a:t>ісік</a:t>
                      </a:r>
                      <a:r>
                        <a:rPr lang="kk-KZ" b="0" baseline="0" dirty="0">
                          <a:solidFill>
                            <a:schemeClr val="tx1"/>
                          </a:solidFill>
                          <a:latin typeface="Times New Roman" pitchFamily="18" charset="0"/>
                          <a:cs typeface="Times New Roman" pitchFamily="18" charset="0"/>
                        </a:rPr>
                        <a:t>)</a:t>
                      </a: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 xmlns:a16="http://schemas.microsoft.com/office/drawing/2014/main" val="10000"/>
                  </a:ext>
                </a:extLst>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V="1">
            <a:off x="4929190" y="4572008"/>
            <a:ext cx="1714512"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  </a:t>
            </a:r>
            <a:endParaRPr lang="ru-RU" dirty="0"/>
          </a:p>
        </p:txBody>
      </p:sp>
      <p:sp>
        <p:nvSpPr>
          <p:cNvPr id="3" name="Объект 2"/>
          <p:cNvSpPr>
            <a:spLocks noGrp="1"/>
          </p:cNvSpPr>
          <p:nvPr>
            <p:ph idx="1"/>
          </p:nvPr>
        </p:nvSpPr>
        <p:spPr/>
        <p:txBody>
          <a:bodyPr/>
          <a:lstStyle/>
          <a:p>
            <a:pPr marL="0" indent="0">
              <a:buNone/>
            </a:pPr>
            <a:r>
              <a:rPr lang="kk-KZ" dirty="0"/>
              <a:t>   </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 y="82129"/>
            <a:ext cx="8951749" cy="6721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308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403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  </a:t>
            </a:r>
            <a:endParaRPr lang="ru-RU" dirty="0"/>
          </a:p>
        </p:txBody>
      </p:sp>
      <p:sp>
        <p:nvSpPr>
          <p:cNvPr id="3" name="Объект 2"/>
          <p:cNvSpPr>
            <a:spLocks noGrp="1"/>
          </p:cNvSpPr>
          <p:nvPr>
            <p:ph idx="1"/>
          </p:nvPr>
        </p:nvSpPr>
        <p:spPr/>
        <p:txBody>
          <a:bodyPr/>
          <a:lstStyle/>
          <a:p>
            <a:r>
              <a:rPr lang="kk-KZ" dirty="0"/>
              <a:t>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2115" cy="616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92712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2592</Words>
  <Application>Microsoft Office PowerPoint</Application>
  <PresentationFormat>Экран (4:3)</PresentationFormat>
  <Paragraphs>413</Paragraphs>
  <Slides>62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62</vt:i4>
      </vt:variant>
    </vt:vector>
  </HeadingPairs>
  <TitlesOfParts>
    <vt:vector size="70" baseType="lpstr">
      <vt:lpstr>Arial</vt:lpstr>
      <vt:lpstr>Calibri</vt:lpstr>
      <vt:lpstr>Cambria Math</vt:lpstr>
      <vt:lpstr>Rockwell</vt:lpstr>
      <vt:lpstr>Times New Roman</vt:lpstr>
      <vt:lpstr>Wingdings</vt:lpstr>
      <vt:lpstr>Wingdings 2</vt:lpstr>
      <vt:lpstr>Тема Office</vt:lpstr>
      <vt:lpstr>                                                                      </vt:lpstr>
      <vt:lpstr>Жоспар:</vt:lpstr>
      <vt:lpstr>Кіріспе</vt:lpstr>
      <vt:lpstr>Негізгі бөлім</vt:lpstr>
      <vt:lpstr>Эндокринді жүйе</vt:lpstr>
      <vt:lpstr>  </vt:lpstr>
      <vt:lpstr>  </vt:lpstr>
      <vt:lpstr>Презентация PowerPoint</vt:lpstr>
      <vt:lpstr>  </vt:lpstr>
      <vt:lpstr>Презентация PowerPoint</vt:lpstr>
      <vt:lpstr>Ішкі секреция жүйесін 4 топқа бөлеміз:</vt:lpstr>
      <vt:lpstr>Презентация PowerPoint</vt:lpstr>
      <vt:lpstr>Презентация PowerPoint</vt:lpstr>
      <vt:lpstr>Презентация PowerPoint</vt:lpstr>
      <vt:lpstr>Презентация PowerPoint</vt:lpstr>
      <vt:lpstr>Презентация PowerPoint</vt:lpstr>
      <vt:lpstr>Гипоталамус</vt:lpstr>
      <vt:lpstr>Презентация PowerPoint</vt:lpstr>
      <vt:lpstr>Гипофиз</vt:lpstr>
      <vt:lpstr>Презентация PowerPoint</vt:lpstr>
      <vt:lpstr>Презентация PowerPoint</vt:lpstr>
      <vt:lpstr>Презентация PowerPoint</vt:lpstr>
      <vt:lpstr>Презентация PowerPoint</vt:lpstr>
      <vt:lpstr>Презентация PowerPoint</vt:lpstr>
      <vt:lpstr> Қалқанша безі</vt:lpstr>
      <vt:lpstr>Презентация PowerPoint</vt:lpstr>
      <vt:lpstr>Презентация PowerPoint</vt:lpstr>
      <vt:lpstr>Презентация PowerPoint</vt:lpstr>
      <vt:lpstr> Қалқанша маңы безі: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Бүйрек үсті безі:</vt:lpstr>
      <vt:lpstr>Презентация PowerPoint</vt:lpstr>
      <vt:lpstr>Презентация PowerPoint</vt:lpstr>
      <vt:lpstr>Презентация PowerPoint</vt:lpstr>
      <vt:lpstr>Презентация PowerPoint</vt:lpstr>
      <vt:lpstr>Ұйқы безі</vt:lpstr>
      <vt:lpstr>Презентация PowerPoint</vt:lpstr>
      <vt:lpstr>Презентация PowerPoint</vt:lpstr>
      <vt:lpstr>Презентация PowerPoint</vt:lpstr>
      <vt:lpstr>Презентация PowerPoint</vt:lpstr>
      <vt:lpstr>Презентация PowerPoint</vt:lpstr>
      <vt:lpstr>Диффузды эндокринді жүйенің құрамы</vt:lpstr>
      <vt:lpstr> Қорытынды:</vt:lpstr>
      <vt:lpstr>Қорытынды</vt:lpstr>
      <vt:lpstr>Қолданылған әдебиеттер:</vt:lpstr>
      <vt:lpstr>Пайдаланылған әдебиеттер: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Қарағанды Мемлекеттік Медицина Университеті Гистология кафедрасы                                                                    Орындаған: Төреш А.Е                                                                     3-029 топ ЖМФ                                              Тексерген: Койшыманова Ұ.С</dc:title>
  <dc:creator>А.Ерлановна</dc:creator>
  <cp:lastModifiedBy>Атанбаева Гулшат</cp:lastModifiedBy>
  <cp:revision>27</cp:revision>
  <dcterms:created xsi:type="dcterms:W3CDTF">2015-12-25T17:09:38Z</dcterms:created>
  <dcterms:modified xsi:type="dcterms:W3CDTF">2023-09-25T09:53:22Z</dcterms:modified>
</cp:coreProperties>
</file>